
<file path=[Content_Types].xml><?xml version="1.0" encoding="utf-8"?>
<Types xmlns="http://schemas.openxmlformats.org/package/2006/content-types">
  <Default Extension="xml" ContentType="application/xml"/>
  <Default Extension="jpg" ContentType="image/jpeg"/>
  <Default Extension="jpeg" ContentType="image/jpeg"/>
  <Default Extension="emf" ContentType="image/x-emf"/>
  <Default Extension="xlsx" ContentType="application/vnd.openxmlformats-officedocument.spreadsheetml.sheet"/>
  <Default Extension="tiff" ContentType="image/tiff"/>
  <Default Extension="vml" ContentType="application/vnd.openxmlformats-officedocument.vmlDrawing"/>
  <Default Extension="gif" ContentType="image/gif"/>
  <Default Extension="rels" ContentType="application/vnd.openxmlformats-package.relationships+xml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slides/slide59.xml" ContentType="application/vnd.openxmlformats-officedocument.presentationml.slide+xml"/>
  <Override PartName="/ppt/slides/slide60.xml" ContentType="application/vnd.openxmlformats-officedocument.presentationml.slide+xml"/>
  <Override PartName="/ppt/slides/slide61.xml" ContentType="application/vnd.openxmlformats-officedocument.presentationml.slide+xml"/>
  <Override PartName="/ppt/slides/slide62.xml" ContentType="application/vnd.openxmlformats-officedocument.presentationml.slide+xml"/>
  <Override PartName="/ppt/slides/slide63.xml" ContentType="application/vnd.openxmlformats-officedocument.presentationml.slide+xml"/>
  <Override PartName="/ppt/slides/slide64.xml" ContentType="application/vnd.openxmlformats-officedocument.presentationml.slide+xml"/>
  <Override PartName="/ppt/slides/slide65.xml" ContentType="application/vnd.openxmlformats-officedocument.presentationml.slide+xml"/>
  <Override PartName="/ppt/slides/slide66.xml" ContentType="application/vnd.openxmlformats-officedocument.presentationml.slide+xml"/>
  <Override PartName="/ppt/slides/slide67.xml" ContentType="application/vnd.openxmlformats-officedocument.presentationml.slide+xml"/>
  <Override PartName="/ppt/slides/slide68.xml" ContentType="application/vnd.openxmlformats-officedocument.presentationml.slide+xml"/>
  <Override PartName="/ppt/slides/slide6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1"/>
  </p:notesMasterIdLst>
  <p:handoutMasterIdLst>
    <p:handoutMasterId r:id="rId72"/>
  </p:handoutMasterIdLst>
  <p:sldIdLst>
    <p:sldId id="1492" r:id="rId2"/>
    <p:sldId id="1522" r:id="rId3"/>
    <p:sldId id="1523" r:id="rId4"/>
    <p:sldId id="1524" r:id="rId5"/>
    <p:sldId id="1519" r:id="rId6"/>
    <p:sldId id="1520" r:id="rId7"/>
    <p:sldId id="1525" r:id="rId8"/>
    <p:sldId id="1526" r:id="rId9"/>
    <p:sldId id="1527" r:id="rId10"/>
    <p:sldId id="1528" r:id="rId11"/>
    <p:sldId id="1556" r:id="rId12"/>
    <p:sldId id="1549" r:id="rId13"/>
    <p:sldId id="1550" r:id="rId14"/>
    <p:sldId id="1551" r:id="rId15"/>
    <p:sldId id="1552" r:id="rId16"/>
    <p:sldId id="1553" r:id="rId17"/>
    <p:sldId id="1554" r:id="rId18"/>
    <p:sldId id="1555" r:id="rId19"/>
    <p:sldId id="1557" r:id="rId20"/>
    <p:sldId id="1530" r:id="rId21"/>
    <p:sldId id="1531" r:id="rId22"/>
    <p:sldId id="1532" r:id="rId23"/>
    <p:sldId id="1533" r:id="rId24"/>
    <p:sldId id="1534" r:id="rId25"/>
    <p:sldId id="1535" r:id="rId26"/>
    <p:sldId id="1559" r:id="rId27"/>
    <p:sldId id="1564" r:id="rId28"/>
    <p:sldId id="1560" r:id="rId29"/>
    <p:sldId id="1536" r:id="rId30"/>
    <p:sldId id="1576" r:id="rId31"/>
    <p:sldId id="1537" r:id="rId32"/>
    <p:sldId id="1577" r:id="rId33"/>
    <p:sldId id="1538" r:id="rId34"/>
    <p:sldId id="1539" r:id="rId35"/>
    <p:sldId id="1540" r:id="rId36"/>
    <p:sldId id="1541" r:id="rId37"/>
    <p:sldId id="1548" r:id="rId38"/>
    <p:sldId id="1542" r:id="rId39"/>
    <p:sldId id="1561" r:id="rId40"/>
    <p:sldId id="1563" r:id="rId41"/>
    <p:sldId id="1544" r:id="rId42"/>
    <p:sldId id="1562" r:id="rId43"/>
    <p:sldId id="1545" r:id="rId44"/>
    <p:sldId id="1546" r:id="rId45"/>
    <p:sldId id="1547" r:id="rId46"/>
    <p:sldId id="1419" r:id="rId47"/>
    <p:sldId id="1565" r:id="rId48"/>
    <p:sldId id="1567" r:id="rId49"/>
    <p:sldId id="1407" r:id="rId50"/>
    <p:sldId id="1568" r:id="rId51"/>
    <p:sldId id="1430" r:id="rId52"/>
    <p:sldId id="1429" r:id="rId53"/>
    <p:sldId id="1431" r:id="rId54"/>
    <p:sldId id="1451" r:id="rId55"/>
    <p:sldId id="1569" r:id="rId56"/>
    <p:sldId id="1487" r:id="rId57"/>
    <p:sldId id="1488" r:id="rId58"/>
    <p:sldId id="1570" r:id="rId59"/>
    <p:sldId id="1489" r:id="rId60"/>
    <p:sldId id="1490" r:id="rId61"/>
    <p:sldId id="1571" r:id="rId62"/>
    <p:sldId id="1518" r:id="rId63"/>
    <p:sldId id="1480" r:id="rId64"/>
    <p:sldId id="1572" r:id="rId65"/>
    <p:sldId id="1482" r:id="rId66"/>
    <p:sldId id="1574" r:id="rId67"/>
    <p:sldId id="1483" r:id="rId68"/>
    <p:sldId id="1575" r:id="rId69"/>
    <p:sldId id="1278" r:id="rId70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8057" autoAdjust="0"/>
    <p:restoredTop sz="75202" autoAdjust="0"/>
  </p:normalViewPr>
  <p:slideViewPr>
    <p:cSldViewPr>
      <p:cViewPr varScale="1">
        <p:scale>
          <a:sx n="97" d="100"/>
          <a:sy n="97" d="100"/>
        </p:scale>
        <p:origin x="192" y="22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slide" Target="slides/slide62.xml"/><Relationship Id="rId64" Type="http://schemas.openxmlformats.org/officeDocument/2006/relationships/slide" Target="slides/slide63.xml"/><Relationship Id="rId65" Type="http://schemas.openxmlformats.org/officeDocument/2006/relationships/slide" Target="slides/slide64.xml"/><Relationship Id="rId66" Type="http://schemas.openxmlformats.org/officeDocument/2006/relationships/slide" Target="slides/slide65.xml"/><Relationship Id="rId67" Type="http://schemas.openxmlformats.org/officeDocument/2006/relationships/slide" Target="slides/slide66.xml"/><Relationship Id="rId68" Type="http://schemas.openxmlformats.org/officeDocument/2006/relationships/slide" Target="slides/slide67.xml"/><Relationship Id="rId69" Type="http://schemas.openxmlformats.org/officeDocument/2006/relationships/slide" Target="slides/slide68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70" Type="http://schemas.openxmlformats.org/officeDocument/2006/relationships/slide" Target="slides/slide69.xml"/><Relationship Id="rId71" Type="http://schemas.openxmlformats.org/officeDocument/2006/relationships/notesMaster" Target="notesMasters/notesMaster1.xml"/><Relationship Id="rId72" Type="http://schemas.openxmlformats.org/officeDocument/2006/relationships/handoutMaster" Target="handoutMasters/handoutMaster1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73" Type="http://schemas.openxmlformats.org/officeDocument/2006/relationships/presProps" Target="presProps.xml"/><Relationship Id="rId74" Type="http://schemas.openxmlformats.org/officeDocument/2006/relationships/viewProps" Target="viewProps.xml"/><Relationship Id="rId75" Type="http://schemas.openxmlformats.org/officeDocument/2006/relationships/theme" Target="theme/theme1.xml"/><Relationship Id="rId76" Type="http://schemas.openxmlformats.org/officeDocument/2006/relationships/tableStyles" Target="tableStyles.xml"/><Relationship Id="rId60" Type="http://schemas.openxmlformats.org/officeDocument/2006/relationships/slide" Target="slides/slide59.xml"/><Relationship Id="rId61" Type="http://schemas.openxmlformats.org/officeDocument/2006/relationships/slide" Target="slides/slide60.xml"/><Relationship Id="rId62" Type="http://schemas.openxmlformats.org/officeDocument/2006/relationships/slide" Target="slides/slide61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drawings/_rels/vmlDrawing1.vml.rels><?xml version="1.0" encoding="UTF-8" standalone="yes"?>
<Relationships xmlns="http://schemas.openxmlformats.org/package/2006/relationships"><Relationship Id="rId1" Type="http://schemas.openxmlformats.org/officeDocument/2006/relationships/image" Target="../media/image5.png"/></Relationships>
</file>

<file path=ppt/drawings/_rels/vmlDrawing2.vml.rels><?xml version="1.0" encoding="UTF-8" standalone="yes"?>
<Relationships xmlns="http://schemas.openxmlformats.org/package/2006/relationships"><Relationship Id="rId1" Type="http://schemas.openxmlformats.org/officeDocument/2006/relationships/image" Target="../media/image6.png"/></Relationships>
</file>

<file path=ppt/drawings/_rels/vmlDrawing3.vml.rels><?xml version="1.0" encoding="UTF-8" standalone="yes"?>
<Relationships xmlns="http://schemas.openxmlformats.org/package/2006/relationships"><Relationship Id="rId1" Type="http://schemas.openxmlformats.org/officeDocument/2006/relationships/image" Target="../media/image7.png"/></Relationships>
</file>

<file path=ppt/drawings/_rels/vmlDrawing4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5.vml.rels><?xml version="1.0" encoding="UTF-8" standalone="yes"?>
<Relationships xmlns="http://schemas.openxmlformats.org/package/2006/relationships"><Relationship Id="rId1" Type="http://schemas.openxmlformats.org/officeDocument/2006/relationships/image" Target="../media/image8.png"/></Relationships>
</file>

<file path=ppt/drawings/_rels/vmlDrawing6.vml.rels><?xml version="1.0" encoding="UTF-8" standalone="yes"?>
<Relationships xmlns="http://schemas.openxmlformats.org/package/2006/relationships"><Relationship Id="rId1" Type="http://schemas.openxmlformats.org/officeDocument/2006/relationships/image" Target="../media/image9.png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1.png>
</file>

<file path=ppt/media/image12.png>
</file>

<file path=ppt/media/image13.png>
</file>

<file path=ppt/media/image14.gif>
</file>

<file path=ppt/media/image15.jpeg>
</file>

<file path=ppt/media/image18.jpg>
</file>

<file path=ppt/media/image2.png>
</file>

<file path=ppt/media/image20.tiff>
</file>

<file path=ppt/media/image21.png>
</file>

<file path=ppt/media/image22.png>
</file>

<file path=ppt/media/image23.png>
</file>

<file path=ppt/media/image2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1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6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0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64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11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19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20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26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48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50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55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em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1.xlsx"/><Relationship Id="rId4" Type="http://schemas.openxmlformats.org/officeDocument/2006/relationships/image" Target="../media/image5.png"/><Relationship Id="rId1" Type="http://schemas.openxmlformats.org/officeDocument/2006/relationships/vmlDrawing" Target="../drawings/vmlDrawing1.vml"/><Relationship Id="rId2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2.xlsx"/><Relationship Id="rId4" Type="http://schemas.openxmlformats.org/officeDocument/2006/relationships/image" Target="../media/image6.png"/><Relationship Id="rId1" Type="http://schemas.openxmlformats.org/officeDocument/2006/relationships/vmlDrawing" Target="../drawings/vmlDrawing2.vml"/><Relationship Id="rId2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3.xlsx"/><Relationship Id="rId4" Type="http://schemas.openxmlformats.org/officeDocument/2006/relationships/image" Target="../media/image7.png"/><Relationship Id="rId1" Type="http://schemas.openxmlformats.org/officeDocument/2006/relationships/vmlDrawing" Target="../drawings/vmlDrawing3.vml"/><Relationship Id="rId2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4.xlsx"/><Relationship Id="rId4" Type="http://schemas.openxmlformats.org/officeDocument/2006/relationships/image" Target="../media/image8.png"/><Relationship Id="rId1" Type="http://schemas.openxmlformats.org/officeDocument/2006/relationships/vmlDrawing" Target="../drawings/vmlDrawing4.vml"/><Relationship Id="rId2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5.xlsx"/><Relationship Id="rId4" Type="http://schemas.openxmlformats.org/officeDocument/2006/relationships/image" Target="../media/image8.png"/><Relationship Id="rId1" Type="http://schemas.openxmlformats.org/officeDocument/2006/relationships/vmlDrawing" Target="../drawings/vmlDrawing5.vml"/><Relationship Id="rId2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3" Type="http://schemas.openxmlformats.org/officeDocument/2006/relationships/package" Target="../embeddings/Microsoft_Excel_Worksheet6.xlsx"/><Relationship Id="rId4" Type="http://schemas.openxmlformats.org/officeDocument/2006/relationships/image" Target="../media/image9.png"/><Relationship Id="rId1" Type="http://schemas.openxmlformats.org/officeDocument/2006/relationships/vmlDrawing" Target="../drawings/vmlDrawing6.vml"/><Relationship Id="rId2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emf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png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gif"/><Relationship Id="rId3" Type="http://schemas.openxmlformats.org/officeDocument/2006/relationships/image" Target="../media/image15.jpeg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emf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emf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9.emf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0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g"/></Relationships>
</file>

<file path=ppt/slides/_rels/slide6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1.png"/></Relationships>
</file>

<file path=ppt/slides/_rels/slide6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6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2.png"/></Relationships>
</file>

<file path=ppt/slides/_rels/slide6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3.png"/></Relationships>
</file>

<file path=ppt/slides/_rels/slide6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4.jpe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11: Analyzing Graphs, </a:t>
            </a:r>
            <a:r>
              <a:rPr lang="en-US" sz="2800" b="0" dirty="0" err="1" smtClean="0">
                <a:solidFill>
                  <a:schemeClr val="bg2"/>
                </a:solidFill>
                <a:latin typeface="Gill Sans"/>
                <a:cs typeface="Gill Sans"/>
              </a:rPr>
              <a:t>Redux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 (1/2)</a:t>
            </a:r>
            <a:endParaRPr lang="en-US" sz="28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2017)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March 21, 2017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/bigdata-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2017w/</a:t>
            </a:r>
          </a:p>
        </p:txBody>
      </p:sp>
    </p:spTree>
    <p:extLst>
      <p:ext uri="{BB962C8B-B14F-4D97-AF65-F5344CB8AC3E}">
        <p14:creationId xmlns:p14="http://schemas.microsoft.com/office/powerpoint/2010/main" val="39467724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MapReduce Sucks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Java verbosity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60544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Hadoop task startup time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06264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Stragglers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351984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Needless graph shuffling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7704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Checkpointing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at each iteration</a:t>
            </a:r>
          </a:p>
        </p:txBody>
      </p:sp>
    </p:spTree>
    <p:extLst>
      <p:ext uri="{BB962C8B-B14F-4D97-AF65-F5344CB8AC3E}">
        <p14:creationId xmlns:p14="http://schemas.microsoft.com/office/powerpoint/2010/main" val="42188756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Characteristics of Graph Algorithms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Parallel graph traversals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67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along graph edges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8" name="Left Arrow 7"/>
          <p:cNvSpPr/>
          <p:nvPr/>
        </p:nvSpPr>
        <p:spPr bwMode="auto">
          <a:xfrm rot="946523">
            <a:off x="5254732" y="3754101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68964420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1566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19600" y="59860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1" name="Can 20"/>
          <p:cNvSpPr/>
          <p:nvPr/>
        </p:nvSpPr>
        <p:spPr bwMode="auto">
          <a:xfrm>
            <a:off x="4038600" y="20998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22" name="Straight Arrow Connector 21"/>
          <p:cNvCxnSpPr/>
          <p:nvPr/>
        </p:nvCxnSpPr>
        <p:spPr bwMode="auto">
          <a:xfrm>
            <a:off x="4610100" y="18712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242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endCxn id="25" idx="0"/>
          </p:cNvCxnSpPr>
          <p:nvPr/>
        </p:nvCxnSpPr>
        <p:spPr bwMode="auto">
          <a:xfrm>
            <a:off x="4610100" y="26332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8" name="Can 27"/>
          <p:cNvSpPr/>
          <p:nvPr/>
        </p:nvSpPr>
        <p:spPr bwMode="auto">
          <a:xfrm>
            <a:off x="4038600" y="37762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32" name="Straight Arrow Connector 31"/>
          <p:cNvCxnSpPr/>
          <p:nvPr/>
        </p:nvCxnSpPr>
        <p:spPr bwMode="auto">
          <a:xfrm>
            <a:off x="4610100" y="35476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4919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4" name="Straight Arrow Connector 33"/>
          <p:cNvCxnSpPr>
            <a:endCxn id="35" idx="0"/>
          </p:cNvCxnSpPr>
          <p:nvPr/>
        </p:nvCxnSpPr>
        <p:spPr bwMode="auto">
          <a:xfrm>
            <a:off x="4610100" y="43096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6" name="Can 35"/>
          <p:cNvSpPr/>
          <p:nvPr/>
        </p:nvSpPr>
        <p:spPr bwMode="auto">
          <a:xfrm>
            <a:off x="4038600" y="54526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37" name="Straight Arrow Connector 36"/>
          <p:cNvCxnSpPr/>
          <p:nvPr/>
        </p:nvCxnSpPr>
        <p:spPr bwMode="auto">
          <a:xfrm>
            <a:off x="4610100" y="52240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" name="Title 1"/>
          <p:cNvSpPr txBox="1">
            <a:spLocks/>
          </p:cNvSpPr>
          <p:nvPr/>
        </p:nvSpPr>
        <p:spPr>
          <a:xfrm>
            <a:off x="228600" y="152400"/>
            <a:ext cx="2590800" cy="685800"/>
          </a:xfrm>
          <a:prstGeom prst="rect">
            <a:avLst/>
          </a:prstGeom>
        </p:spPr>
        <p:txBody>
          <a:bodyPr/>
          <a:lstStyle/>
          <a:p>
            <a:pPr lvl="0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Let’s Spark!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2116482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1566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242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1871246"/>
            <a:ext cx="0" cy="990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4919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3547646"/>
            <a:ext cx="0" cy="990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8" idx="0"/>
          </p:cNvCxnSpPr>
          <p:nvPr/>
        </p:nvCxnSpPr>
        <p:spPr bwMode="auto">
          <a:xfrm>
            <a:off x="4610100" y="5224046"/>
            <a:ext cx="4425" cy="9144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3133862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23622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40386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133600" y="1333500"/>
            <a:ext cx="4953000" cy="876300"/>
            <a:chOff x="2133600" y="2247900"/>
            <a:chExt cx="4953000" cy="876300"/>
          </a:xfrm>
        </p:grpSpPr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1" name="Straight Arrow Connector 2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8" name="Straight Arrow Connector 2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Group 29"/>
          <p:cNvGrpSpPr/>
          <p:nvPr/>
        </p:nvGrpSpPr>
        <p:grpSpPr>
          <a:xfrm>
            <a:off x="2133600" y="3009900"/>
            <a:ext cx="4953000" cy="876300"/>
            <a:chOff x="2133600" y="2247900"/>
            <a:chExt cx="4953000" cy="876300"/>
          </a:xfrm>
        </p:grpSpPr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1" name="Straight Arrow Connector 4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39" name="Straight Arrow Connector 38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/>
          <p:cNvGrpSpPr/>
          <p:nvPr/>
        </p:nvGrpSpPr>
        <p:grpSpPr>
          <a:xfrm>
            <a:off x="2133600" y="4686300"/>
            <a:ext cx="4953000" cy="876300"/>
            <a:chOff x="2133600" y="2247900"/>
            <a:chExt cx="4953000" cy="876300"/>
          </a:xfrm>
        </p:grpSpPr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50" name="Straight Arrow Connector 49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8" name="Straight Arrow Connector 4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83434896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5" name="Can 14"/>
          <p:cNvSpPr/>
          <p:nvPr/>
        </p:nvSpPr>
        <p:spPr bwMode="auto">
          <a:xfrm>
            <a:off x="4038600" y="423446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9" idx="0"/>
          </p:cNvCxnSpPr>
          <p:nvPr/>
        </p:nvCxnSpPr>
        <p:spPr bwMode="auto">
          <a:xfrm>
            <a:off x="4610100" y="956846"/>
            <a:ext cx="0" cy="228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4038600" y="11854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24" name="Straight Arrow Connector 23"/>
          <p:cNvCxnSpPr>
            <a:stCxn id="13" idx="2"/>
            <a:endCxn id="25" idx="0"/>
          </p:cNvCxnSpPr>
          <p:nvPr/>
        </p:nvCxnSpPr>
        <p:spPr bwMode="auto">
          <a:xfrm>
            <a:off x="4610100" y="23622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>
            <a:spLocks noChangeArrowheads="1"/>
          </p:cNvSpPr>
          <p:nvPr/>
        </p:nvSpPr>
        <p:spPr bwMode="auto">
          <a:xfrm>
            <a:off x="4038600" y="28618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4" name="Straight Arrow Connector 33"/>
          <p:cNvCxnSpPr>
            <a:stCxn id="23" idx="2"/>
            <a:endCxn id="35" idx="0"/>
          </p:cNvCxnSpPr>
          <p:nvPr/>
        </p:nvCxnSpPr>
        <p:spPr bwMode="auto">
          <a:xfrm>
            <a:off x="4610100" y="4038600"/>
            <a:ext cx="0" cy="4996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" name="Rectangle 34"/>
          <p:cNvSpPr>
            <a:spLocks noChangeArrowheads="1"/>
          </p:cNvSpPr>
          <p:nvPr/>
        </p:nvSpPr>
        <p:spPr bwMode="auto">
          <a:xfrm>
            <a:off x="4038600" y="4538246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2" name="Group 1"/>
          <p:cNvGrpSpPr/>
          <p:nvPr/>
        </p:nvGrpSpPr>
        <p:grpSpPr>
          <a:xfrm>
            <a:off x="2133600" y="1333500"/>
            <a:ext cx="4953000" cy="876300"/>
            <a:chOff x="2133600" y="2247900"/>
            <a:chExt cx="4953000" cy="876300"/>
          </a:xfrm>
        </p:grpSpPr>
        <p:sp>
          <p:nvSpPr>
            <p:cNvPr id="16" name="Rectangle 15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18" name="Group 17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1" name="Straight Arrow Connector 2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2" name="Straight Arrow Connector 2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26" name="Rectangle 2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27" name="Group 2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28" name="Straight Arrow Connector 2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29" name="Straight Arrow Connector 2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30" name="Group 29"/>
          <p:cNvGrpSpPr/>
          <p:nvPr/>
        </p:nvGrpSpPr>
        <p:grpSpPr>
          <a:xfrm>
            <a:off x="2133600" y="3009900"/>
            <a:ext cx="4953000" cy="876300"/>
            <a:chOff x="2133600" y="2247900"/>
            <a:chExt cx="4953000" cy="876300"/>
          </a:xfrm>
        </p:grpSpPr>
        <p:sp>
          <p:nvSpPr>
            <p:cNvPr id="31" name="Rectangle 30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32" name="Group 31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1" name="Straight Arrow Connector 40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2" name="Straight Arrow Connector 41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36" name="Rectangle 3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38" name="Group 37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39" name="Straight Arrow Connector 38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0" name="Straight Arrow Connector 39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grpSp>
        <p:nvGrpSpPr>
          <p:cNvPr id="43" name="Group 42"/>
          <p:cNvGrpSpPr/>
          <p:nvPr/>
        </p:nvGrpSpPr>
        <p:grpSpPr>
          <a:xfrm>
            <a:off x="2133600" y="4686300"/>
            <a:ext cx="4953000" cy="876300"/>
            <a:chOff x="2133600" y="2247900"/>
            <a:chExt cx="4953000" cy="876300"/>
          </a:xfrm>
        </p:grpSpPr>
        <p:sp>
          <p:nvSpPr>
            <p:cNvPr id="44" name="Rectangle 43"/>
            <p:cNvSpPr>
              <a:spLocks noChangeArrowheads="1"/>
            </p:cNvSpPr>
            <p:nvPr/>
          </p:nvSpPr>
          <p:spPr bwMode="auto">
            <a:xfrm>
              <a:off x="21336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Adjacency Lists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45" name="Group 44"/>
            <p:cNvGrpSpPr/>
            <p:nvPr/>
          </p:nvGrpSpPr>
          <p:grpSpPr>
            <a:xfrm>
              <a:off x="38100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50" name="Straight Arrow Connector 49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50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46" name="Rectangle 45"/>
            <p:cNvSpPr>
              <a:spLocks noChangeArrowheads="1"/>
            </p:cNvSpPr>
            <p:nvPr/>
          </p:nvSpPr>
          <p:spPr bwMode="auto">
            <a:xfrm>
              <a:off x="5334000" y="25146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Mass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grpSp>
          <p:nvGrpSpPr>
            <p:cNvPr id="47" name="Group 46"/>
            <p:cNvGrpSpPr/>
            <p:nvPr/>
          </p:nvGrpSpPr>
          <p:grpSpPr>
            <a:xfrm flipH="1">
              <a:off x="5181600" y="2247900"/>
              <a:ext cx="228600" cy="876300"/>
              <a:chOff x="3810000" y="2247900"/>
              <a:chExt cx="228600" cy="876300"/>
            </a:xfrm>
          </p:grpSpPr>
          <p:cxnSp>
            <p:nvCxnSpPr>
              <p:cNvPr id="48" name="Straight Arrow Connector 47"/>
              <p:cNvCxnSpPr/>
              <p:nvPr/>
            </p:nvCxnSpPr>
            <p:spPr bwMode="auto">
              <a:xfrm flipH="1">
                <a:off x="3810000" y="2247900"/>
                <a:ext cx="228600" cy="2667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49" name="Straight Arrow Connector 48"/>
              <p:cNvCxnSpPr/>
              <p:nvPr/>
            </p:nvCxnSpPr>
            <p:spPr bwMode="auto">
              <a:xfrm>
                <a:off x="3810000" y="2895600"/>
                <a:ext cx="228600" cy="228600"/>
              </a:xfrm>
              <a:prstGeom prst="straightConnector1">
                <a:avLst/>
              </a:prstGeom>
              <a:ln>
                <a:headEnd type="none" w="med" len="med"/>
                <a:tailEnd type="arrow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</p:grp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9974239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436182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8761511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ageRank-Spark-vs-M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1600200"/>
            <a:ext cx="6400800" cy="4457700"/>
          </a:xfrm>
          <a:prstGeom prst="rect">
            <a:avLst/>
          </a:prstGeom>
        </p:spPr>
      </p:pic>
      <p:sp>
        <p:nvSpPr>
          <p:cNvPr id="23" name="TextBox 3"/>
          <p:cNvSpPr txBox="1">
            <a:spLocks noChangeArrowheads="1"/>
          </p:cNvSpPr>
          <p:nvPr/>
        </p:nvSpPr>
        <p:spPr bwMode="auto">
          <a:xfrm>
            <a:off x="0" y="6611938"/>
            <a:ext cx="80010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</a:t>
            </a:r>
            <a:r>
              <a:rPr lang="en-US" sz="1000" b="0" dirty="0" smtClean="0">
                <a:solidFill>
                  <a:schemeClr val="bg1"/>
                </a:solidFill>
              </a:rPr>
              <a:t>: http</a:t>
            </a:r>
            <a:r>
              <a:rPr lang="en-US" sz="1000" b="0" dirty="0">
                <a:solidFill>
                  <a:schemeClr val="bg1"/>
                </a:solidFill>
              </a:rPr>
              <a:t>://</a:t>
            </a:r>
            <a:r>
              <a:rPr lang="en-US" sz="1000" b="0" dirty="0" err="1">
                <a:solidFill>
                  <a:schemeClr val="bg1"/>
                </a:solidFill>
              </a:rPr>
              <a:t>ampcamp.berkeley.edu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  <a:r>
              <a:rPr lang="en-US" sz="1000" b="0" dirty="0" err="1">
                <a:solidFill>
                  <a:schemeClr val="bg1"/>
                </a:solidFill>
              </a:rPr>
              <a:t>wp</a:t>
            </a:r>
            <a:r>
              <a:rPr lang="en-US" sz="1000" b="0" dirty="0">
                <a:solidFill>
                  <a:schemeClr val="bg1"/>
                </a:solidFill>
              </a:rPr>
              <a:t>-content/uploads/2012/06/matei-zaharia-part-2-amp-camp-2012-standalone-programs.pdf</a:t>
            </a: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vs. Spark</a:t>
            </a:r>
          </a:p>
        </p:txBody>
      </p:sp>
    </p:spTree>
    <p:extLst>
      <p:ext uri="{BB962C8B-B14F-4D97-AF65-F5344CB8AC3E}">
        <p14:creationId xmlns:p14="http://schemas.microsoft.com/office/powerpoint/2010/main" val="32043614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Characteristics of Graph Algorithms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Parallel graph traversals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67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along graph edges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8" name="Left Arrow 7"/>
          <p:cNvSpPr/>
          <p:nvPr/>
        </p:nvSpPr>
        <p:spPr bwMode="auto">
          <a:xfrm rot="946523">
            <a:off x="6473932" y="3103898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486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Even faster?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80240201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9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Graph Algorithms, again?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srsly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?)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24306691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Big Data Processing in a Nutshell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2891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Replicate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3500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Reduce cross-partition communication</a:t>
            </a:r>
          </a:p>
        </p:txBody>
      </p:sp>
      <p:sp>
        <p:nvSpPr>
          <p:cNvPr id="16" name="Left Arrow 15"/>
          <p:cNvSpPr/>
          <p:nvPr/>
        </p:nvSpPr>
        <p:spPr bwMode="auto">
          <a:xfrm rot="20156972">
            <a:off x="5105163" y="1793585"/>
            <a:ext cx="1066800" cy="685800"/>
          </a:xfrm>
          <a:prstGeom prst="lef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" name="TextBox 16"/>
          <p:cNvSpPr txBox="1"/>
          <p:nvPr/>
        </p:nvSpPr>
        <p:spPr>
          <a:xfrm rot="876959">
            <a:off x="4869036" y="1514507"/>
            <a:ext cx="359975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Let’s be smarter about this!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51286630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" grpId="0" animBg="1"/>
      <p:bldP spid="17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789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6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27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characteristics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Geo data: space-filling curves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04112364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7" grpId="0"/>
      <p:bldP spid="8" grpId="0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3" name="Object 7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6396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20" name="TextBox 19"/>
          <p:cNvSpPr txBox="1"/>
          <p:nvPr/>
        </p:nvSpPr>
        <p:spPr>
          <a:xfrm>
            <a:off x="3200400" y="2209800"/>
            <a:ext cx="180420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</a:rPr>
              <a:t>“Best Practices”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(40m vertices, 1.4b edges)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418271920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4" name="Object 8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7420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(40m vertices, 1.4b edges)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216396113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5" name="Object 9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8444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(40m vertices, 1.4b edges)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69875804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6" name="Object 10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9468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-60%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86m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(40m vertices, 1.4b edges)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57385246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Schimmy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Design Pattern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758552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Basic implementation contains two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dataflows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9552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Messages (actual computations)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Graph structure (“bookkeeping”)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526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Schimmy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 separate the two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dataflows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, shuffle only the messages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336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Basic idea: merge join between graph structure and messages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5" name="Rectangle 14"/>
          <p:cNvSpPr/>
          <p:nvPr/>
        </p:nvSpPr>
        <p:spPr bwMode="auto">
          <a:xfrm>
            <a:off x="15240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16" name="Rectangle 15"/>
          <p:cNvSpPr/>
          <p:nvPr/>
        </p:nvSpPr>
        <p:spPr bwMode="auto">
          <a:xfrm>
            <a:off x="25908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1295400" y="4343400"/>
            <a:ext cx="2723823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</a:rPr>
              <a:t>both relations sorted by join key</a:t>
            </a:r>
            <a:endParaRPr lang="en-US" sz="1400" b="0" dirty="0">
              <a:solidFill>
                <a:srgbClr val="000000"/>
              </a:solidFill>
            </a:endParaRPr>
          </a:p>
        </p:txBody>
      </p:sp>
      <p:cxnSp>
        <p:nvCxnSpPr>
          <p:cNvPr id="18" name="Straight Arrow Connector 17"/>
          <p:cNvCxnSpPr/>
          <p:nvPr/>
        </p:nvCxnSpPr>
        <p:spPr>
          <a:xfrm rot="5400000">
            <a:off x="17526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/>
          <p:nvPr/>
        </p:nvSpPr>
        <p:spPr bwMode="auto">
          <a:xfrm>
            <a:off x="15240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1</a:t>
            </a:r>
            <a:endParaRPr kumimoji="0" lang="en-US" sz="1600" b="1" i="0" u="none" strike="noStrike" cap="none" normalizeH="0" baseline="-2500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0" name="Rectangle 19"/>
          <p:cNvSpPr/>
          <p:nvPr/>
        </p:nvSpPr>
        <p:spPr bwMode="auto">
          <a:xfrm>
            <a:off x="25908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1" i="0" u="none" strike="noStrike" cap="none" normalizeH="0" baseline="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T</a:t>
            </a:r>
            <a:r>
              <a:rPr kumimoji="0" lang="en-US" sz="1600" b="1" i="0" u="none" strike="noStrike" cap="none" normalizeH="0" baseline="-25000" dirty="0" smtClean="0">
                <a:ln>
                  <a:noFill/>
                </a:ln>
                <a:solidFill>
                  <a:srgbClr val="000000"/>
                </a:solidFill>
                <a:effectLst/>
                <a:latin typeface="Arial" charset="0"/>
              </a:rPr>
              <a:t>1</a:t>
            </a:r>
          </a:p>
        </p:txBody>
      </p:sp>
      <p:cxnSp>
        <p:nvCxnSpPr>
          <p:cNvPr id="21" name="Straight Arrow Connector 20"/>
          <p:cNvCxnSpPr/>
          <p:nvPr/>
        </p:nvCxnSpPr>
        <p:spPr>
          <a:xfrm rot="5400000">
            <a:off x="17526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/>
          <p:nvPr/>
        </p:nvSpPr>
        <p:spPr bwMode="auto">
          <a:xfrm>
            <a:off x="37338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  <a:endParaRPr kumimoji="0" lang="en-US" sz="1600" b="1" i="0" u="none" strike="noStrike" cap="none" normalizeH="0" baseline="0" dirty="0" smtClean="0">
              <a:ln>
                <a:noFill/>
              </a:ln>
              <a:solidFill>
                <a:srgbClr val="000000"/>
              </a:solidFill>
              <a:effectLst/>
              <a:latin typeface="Arial" charset="0"/>
            </a:endParaRPr>
          </a:p>
        </p:txBody>
      </p:sp>
      <p:sp>
        <p:nvSpPr>
          <p:cNvPr id="23" name="Rectangle 22"/>
          <p:cNvSpPr/>
          <p:nvPr/>
        </p:nvSpPr>
        <p:spPr bwMode="auto">
          <a:xfrm>
            <a:off x="48006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2</a:t>
            </a:r>
          </a:p>
        </p:txBody>
      </p:sp>
      <p:cxnSp>
        <p:nvCxnSpPr>
          <p:cNvPr id="24" name="Straight Arrow Connector 23"/>
          <p:cNvCxnSpPr/>
          <p:nvPr/>
        </p:nvCxnSpPr>
        <p:spPr>
          <a:xfrm rot="5400000">
            <a:off x="39624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" name="Rectangle 24"/>
          <p:cNvSpPr/>
          <p:nvPr/>
        </p:nvSpPr>
        <p:spPr bwMode="auto">
          <a:xfrm>
            <a:off x="58674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S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  <a:endParaRPr lang="en-US" dirty="0" smtClean="0">
              <a:solidFill>
                <a:srgbClr val="000000"/>
              </a:solidFill>
              <a:latin typeface="Arial" charset="0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6934200" y="4724400"/>
            <a:ext cx="609600" cy="11430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algn="ctr"/>
            <a:r>
              <a:rPr lang="en-US" dirty="0" smtClean="0">
                <a:solidFill>
                  <a:srgbClr val="000000"/>
                </a:solidFill>
                <a:latin typeface="Arial" charset="0"/>
              </a:rPr>
              <a:t>T</a:t>
            </a:r>
            <a:r>
              <a:rPr lang="en-US" baseline="-25000" dirty="0" smtClean="0">
                <a:solidFill>
                  <a:srgbClr val="000000"/>
                </a:solidFill>
                <a:latin typeface="Arial" charset="0"/>
              </a:rPr>
              <a:t>3</a:t>
            </a:r>
          </a:p>
        </p:txBody>
      </p:sp>
      <p:cxnSp>
        <p:nvCxnSpPr>
          <p:cNvPr id="27" name="Straight Arrow Connector 26"/>
          <p:cNvCxnSpPr/>
          <p:nvPr/>
        </p:nvCxnSpPr>
        <p:spPr>
          <a:xfrm rot="5400000">
            <a:off x="6096000" y="5333206"/>
            <a:ext cx="12192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2106493" y="4343400"/>
            <a:ext cx="490390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dirty="0" smtClean="0">
                <a:solidFill>
                  <a:srgbClr val="000000"/>
                </a:solidFill>
              </a:rPr>
              <a:t>both relations consistently partitioned and sorted by join key</a:t>
            </a:r>
            <a:endParaRPr lang="en-US" sz="1400" b="0" dirty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39506859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xit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xit" presetSubtype="0" fill="hold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  <p:bldP spid="15" grpId="1" animBg="1"/>
      <p:bldP spid="16" grpId="0" animBg="1"/>
      <p:bldP spid="16" grpId="1" animBg="1"/>
      <p:bldP spid="17" grpId="0"/>
      <p:bldP spid="17" grpId="1"/>
      <p:bldP spid="19" grpId="0" animBg="1"/>
      <p:bldP spid="20" grpId="0" animBg="1"/>
      <p:bldP spid="22" grpId="0" animBg="1"/>
      <p:bldP spid="23" grpId="0" animBg="1"/>
      <p:bldP spid="25" grpId="0" animBg="1"/>
      <p:bldP spid="26" grpId="0" animBg="1"/>
      <p:bldP spid="2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6239360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6" name="Object 10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1484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-60%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86m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(40m vertices, 1.4b edges)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393669354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7222" name="Object 6"/>
          <p:cNvGraphicFramePr>
            <a:graphicFrameLocks noChangeAspect="1"/>
          </p:cNvGraphicFramePr>
          <p:nvPr/>
        </p:nvGraphicFramePr>
        <p:xfrm>
          <a:off x="1816100" y="1746250"/>
          <a:ext cx="5511800" cy="3365500"/>
        </p:xfrm>
        <a:graphic>
          <a:graphicData uri="http://schemas.openxmlformats.org/presentationml/2006/ole">
            <mc:AlternateContent xmlns:mc="http://schemas.openxmlformats.org/markup-compatibility/2006">
              <mc:Choice xmlns:v="urn:schemas-microsoft-com:vml" Requires="v">
                <p:oleObj spid="_x0000_s10492" name="Worksheet" r:id="rId3" imgW="5511800" imgH="3365500" progId="Excel.Sheet.12">
                  <p:embed/>
                </p:oleObj>
              </mc:Choice>
              <mc:Fallback>
                <p:oleObj name="Worksheet" r:id="rId3" imgW="5511800" imgH="3365500" progId="Excel.Sheet.12">
                  <p:embed/>
                  <p:pic>
                    <p:nvPicPr>
                      <p:cNvPr id="0" name=""/>
                      <p:cNvPicPr>
                        <a:picLocks noChangeAspect="1" noChangeArrowheads="1"/>
                      </p:cNvPicPr>
                      <p:nvPr/>
                    </p:nvPicPr>
                    <p:blipFill>
                      <a:blip r:embed="rId4">
                        <a:extLst>
                          <a:ext uri="{28A0092B-C50C-407E-A947-70E740481C1C}">
                            <a14:useLocalDpi xmlns:a14="http://schemas.microsoft.com/office/drawing/2010/main" val="0"/>
                          </a:ext>
                        </a:extLst>
                      </a:blip>
                      <a:srcRect/>
                      <a:stretch>
                        <a:fillRect/>
                      </a:stretch>
                    </p:blipFill>
                    <p:spPr bwMode="auto">
                      <a:xfrm>
                        <a:off x="1816100" y="1746250"/>
                        <a:ext cx="5511800" cy="3365500"/>
                      </a:xfrm>
                      <a:prstGeom prst="rect">
                        <a:avLst/>
                      </a:prstGeom>
                      <a:noFill/>
                      <a:ln>
                        <a:noFill/>
                      </a:ln>
                      <a:extLst>
                        <a:ext uri="{909E8E84-426E-40dd-AFC4-6F175D3DCCD1}">
                          <a14:hiddenFill xmlns:a14="http://schemas.microsoft.com/office/drawing/2010/main" xmlns="">
                            <a:solidFill>
                              <a:schemeClr val="accent1"/>
                            </a:solidFill>
                          </a14:hiddenFill>
                        </a:ext>
                        <a:ext uri="{91240B29-F687-4f45-9708-019B960494DF}">
                          <a14:hiddenLine xmlns:a14="http://schemas.microsoft.com/office/drawing/2010/main" xmlns="" w="9525">
                            <a:solidFill>
                              <a:schemeClr val="tx1"/>
                            </a:solidFill>
                            <a:miter lim="800000"/>
                            <a:headEnd/>
                            <a:tailEnd/>
                          </a14:hiddenLine>
                        </a:ext>
                      </a:extLst>
                    </p:spPr>
                  </p:pic>
                </p:oleObj>
              </mc:Fallback>
            </mc:AlternateContent>
          </a:graphicData>
        </a:graphic>
      </p:graphicFrame>
      <p:sp>
        <p:nvSpPr>
          <p:cNvPr id="8" name="TextBox 7"/>
          <p:cNvSpPr txBox="1"/>
          <p:nvPr/>
        </p:nvSpPr>
        <p:spPr>
          <a:xfrm>
            <a:off x="3200400" y="1981200"/>
            <a:ext cx="72327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+18%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4915525" y="25908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-15%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5805021" y="3429000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-60%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6719421" y="3623846"/>
            <a:ext cx="671979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FF0000"/>
                </a:solidFill>
              </a:rPr>
              <a:t>-69%</a:t>
            </a:r>
            <a:endParaRPr lang="en-US" dirty="0">
              <a:solidFill>
                <a:srgbClr val="FF0000"/>
              </a:solidFill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325823" y="2209800"/>
            <a:ext cx="48417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1.4b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4164023" y="2542401"/>
            <a:ext cx="569612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674m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5943600" y="3657600"/>
            <a:ext cx="48402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0" dirty="0" smtClean="0">
                <a:solidFill>
                  <a:schemeClr val="bg1"/>
                </a:solidFill>
              </a:rPr>
              <a:t>86m</a:t>
            </a:r>
            <a:endParaRPr lang="en-US" sz="1200" b="0" dirty="0">
              <a:solidFill>
                <a:schemeClr val="bg1"/>
              </a:solidFill>
            </a:endParaRPr>
          </a:p>
        </p:txBody>
      </p:sp>
      <p:sp>
        <p:nvSpPr>
          <p:cNvPr id="15" name="TextBox 1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Lin and Schatz. (2010) Design Patterns for Efﬁcient Graph Algorithms in MapReduce.</a:t>
            </a:r>
          </a:p>
        </p:txBody>
      </p:sp>
      <p:sp>
        <p:nvSpPr>
          <p:cNvPr id="17" name="TextBox 16"/>
          <p:cNvSpPr txBox="1"/>
          <p:nvPr/>
        </p:nvSpPr>
        <p:spPr>
          <a:xfrm>
            <a:off x="3124200" y="52578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 over </a:t>
            </a:r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webgraph</a:t>
            </a:r>
            <a:r>
              <a:rPr lang="en-US" sz="20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(40m vertices, 1.4b edges)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How much difference does it make?</a:t>
            </a:r>
          </a:p>
        </p:txBody>
      </p:sp>
    </p:spTree>
    <p:extLst>
      <p:ext uri="{BB962C8B-B14F-4D97-AF65-F5344CB8AC3E}">
        <p14:creationId xmlns:p14="http://schemas.microsoft.com/office/powerpoint/2010/main" val="25303791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makes graphs hard?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Irregular structure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514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Fun with data structures!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0671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Irregular data access patterns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4481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Fun with architectures!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981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362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Fun with optimizations!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 rot="20835401">
            <a:off x="5997993" y="1115352"/>
            <a:ext cx="137160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36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Fun!</a:t>
            </a:r>
            <a:endParaRPr lang="en-GB" sz="36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5943600" y="106740"/>
            <a:ext cx="902811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600" dirty="0" smtClean="0">
                <a:solidFill>
                  <a:srgbClr val="FF0000"/>
                </a:solidFill>
                <a:latin typeface="Zapf Dingbats"/>
                <a:ea typeface="Zapf Dingbats"/>
                <a:cs typeface="Zapf Dingbats"/>
                <a:sym typeface="Zapf Dingbats"/>
              </a:rPr>
              <a:t>✗</a:t>
            </a:r>
            <a:endParaRPr lang="en-US" sz="960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302861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789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6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27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characteristics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Geo data: space-filling curves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23237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Ugander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et al. (2011) The Anatomy of the Facebook Social Graph.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867400" y="4800600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Analysis of 721 million active users (May 2011)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5867400" y="5692914"/>
            <a:ext cx="32766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54 countries w/ &gt;1m active users, &gt;50% penetration </a:t>
            </a:r>
            <a:endParaRPr lang="en-US" sz="20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3" name="Picture 2" descr="facebook-country-matrix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8600" y="1219200"/>
            <a:ext cx="5259917" cy="541020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Country Structure in Facebook</a:t>
            </a:r>
          </a:p>
        </p:txBody>
      </p:sp>
    </p:spTree>
    <p:extLst>
      <p:ext uri="{BB962C8B-B14F-4D97-AF65-F5344CB8AC3E}">
        <p14:creationId xmlns:p14="http://schemas.microsoft.com/office/powerpoint/2010/main" val="96852051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19789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467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27737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characteristics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Geo data: space-filling curves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0010990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DC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8539"/>
            <a:ext cx="9191031" cy="6972739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Aside: Partitioning Geo-data</a:t>
            </a:r>
          </a:p>
        </p:txBody>
      </p:sp>
    </p:spTree>
    <p:extLst>
      <p:ext uri="{BB962C8B-B14F-4D97-AF65-F5344CB8AC3E}">
        <p14:creationId xmlns:p14="http://schemas.microsoft.com/office/powerpoint/2010/main" val="20609408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Oval 17"/>
          <p:cNvSpPr/>
          <p:nvPr/>
        </p:nvSpPr>
        <p:spPr bwMode="auto">
          <a:xfrm>
            <a:off x="4572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" name="Oval 18"/>
          <p:cNvSpPr/>
          <p:nvPr/>
        </p:nvSpPr>
        <p:spPr bwMode="auto">
          <a:xfrm>
            <a:off x="10668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16764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1" name="Straight Connector 20"/>
          <p:cNvCxnSpPr>
            <a:stCxn id="18" idx="6"/>
            <a:endCxn id="19" idx="2"/>
          </p:cNvCxnSpPr>
          <p:nvPr/>
        </p:nvCxnSpPr>
        <p:spPr bwMode="auto">
          <a:xfrm>
            <a:off x="8382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Connector 21"/>
          <p:cNvCxnSpPr>
            <a:stCxn id="19" idx="6"/>
            <a:endCxn id="20" idx="2"/>
          </p:cNvCxnSpPr>
          <p:nvPr/>
        </p:nvCxnSpPr>
        <p:spPr bwMode="auto">
          <a:xfrm>
            <a:off x="14478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" name="Oval 36"/>
          <p:cNvSpPr/>
          <p:nvPr/>
        </p:nvSpPr>
        <p:spPr bwMode="auto">
          <a:xfrm>
            <a:off x="457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" name="Oval 37"/>
          <p:cNvSpPr/>
          <p:nvPr/>
        </p:nvSpPr>
        <p:spPr bwMode="auto">
          <a:xfrm>
            <a:off x="10668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" name="Oval 38"/>
          <p:cNvSpPr/>
          <p:nvPr/>
        </p:nvSpPr>
        <p:spPr bwMode="auto">
          <a:xfrm>
            <a:off x="16764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" name="Straight Connector 39"/>
          <p:cNvCxnSpPr>
            <a:stCxn id="37" idx="6"/>
            <a:endCxn id="38" idx="2"/>
          </p:cNvCxnSpPr>
          <p:nvPr/>
        </p:nvCxnSpPr>
        <p:spPr bwMode="auto">
          <a:xfrm>
            <a:off x="8382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" name="Straight Connector 40"/>
          <p:cNvCxnSpPr>
            <a:stCxn id="38" idx="6"/>
            <a:endCxn id="39" idx="2"/>
          </p:cNvCxnSpPr>
          <p:nvPr/>
        </p:nvCxnSpPr>
        <p:spPr bwMode="auto">
          <a:xfrm>
            <a:off x="14478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18" idx="4"/>
            <a:endCxn id="37" idx="0"/>
          </p:cNvCxnSpPr>
          <p:nvPr/>
        </p:nvCxnSpPr>
        <p:spPr bwMode="auto">
          <a:xfrm>
            <a:off x="6477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" name="Straight Connector 42"/>
          <p:cNvCxnSpPr>
            <a:stCxn id="19" idx="4"/>
            <a:endCxn id="38" idx="0"/>
          </p:cNvCxnSpPr>
          <p:nvPr/>
        </p:nvCxnSpPr>
        <p:spPr bwMode="auto">
          <a:xfrm>
            <a:off x="12573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" name="Straight Connector 43"/>
          <p:cNvCxnSpPr>
            <a:stCxn id="20" idx="4"/>
            <a:endCxn id="39" idx="0"/>
          </p:cNvCxnSpPr>
          <p:nvPr/>
        </p:nvCxnSpPr>
        <p:spPr bwMode="auto">
          <a:xfrm>
            <a:off x="18669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9" name="Oval 68"/>
          <p:cNvSpPr/>
          <p:nvPr/>
        </p:nvSpPr>
        <p:spPr bwMode="auto">
          <a:xfrm>
            <a:off x="4572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0" name="Oval 69"/>
          <p:cNvSpPr/>
          <p:nvPr/>
        </p:nvSpPr>
        <p:spPr bwMode="auto">
          <a:xfrm>
            <a:off x="10668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1" name="Oval 70"/>
          <p:cNvSpPr/>
          <p:nvPr/>
        </p:nvSpPr>
        <p:spPr bwMode="auto">
          <a:xfrm>
            <a:off x="16764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72" name="Straight Connector 71"/>
          <p:cNvCxnSpPr>
            <a:stCxn id="69" idx="6"/>
            <a:endCxn id="70" idx="2"/>
          </p:cNvCxnSpPr>
          <p:nvPr/>
        </p:nvCxnSpPr>
        <p:spPr bwMode="auto">
          <a:xfrm>
            <a:off x="8382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3" name="Straight Connector 72"/>
          <p:cNvCxnSpPr>
            <a:stCxn id="70" idx="6"/>
            <a:endCxn id="71" idx="2"/>
          </p:cNvCxnSpPr>
          <p:nvPr/>
        </p:nvCxnSpPr>
        <p:spPr bwMode="auto">
          <a:xfrm>
            <a:off x="14478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4" name="Straight Connector 73"/>
          <p:cNvCxnSpPr>
            <a:stCxn id="37" idx="4"/>
            <a:endCxn id="69" idx="0"/>
          </p:cNvCxnSpPr>
          <p:nvPr/>
        </p:nvCxnSpPr>
        <p:spPr bwMode="auto">
          <a:xfrm>
            <a:off x="6477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5" name="Straight Connector 74"/>
          <p:cNvCxnSpPr>
            <a:stCxn id="38" idx="4"/>
            <a:endCxn id="70" idx="0"/>
          </p:cNvCxnSpPr>
          <p:nvPr/>
        </p:nvCxnSpPr>
        <p:spPr bwMode="auto">
          <a:xfrm>
            <a:off x="12573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6" name="Straight Connector 75"/>
          <p:cNvCxnSpPr>
            <a:stCxn id="39" idx="4"/>
            <a:endCxn id="71" idx="0"/>
          </p:cNvCxnSpPr>
          <p:nvPr/>
        </p:nvCxnSpPr>
        <p:spPr bwMode="auto">
          <a:xfrm>
            <a:off x="18669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7" name="Oval 76"/>
          <p:cNvSpPr/>
          <p:nvPr/>
        </p:nvSpPr>
        <p:spPr bwMode="auto">
          <a:xfrm>
            <a:off x="4572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8" name="Oval 77"/>
          <p:cNvSpPr/>
          <p:nvPr/>
        </p:nvSpPr>
        <p:spPr bwMode="auto">
          <a:xfrm>
            <a:off x="1066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9" name="Oval 78"/>
          <p:cNvSpPr/>
          <p:nvPr/>
        </p:nvSpPr>
        <p:spPr bwMode="auto">
          <a:xfrm>
            <a:off x="1676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80" name="Straight Connector 79"/>
          <p:cNvCxnSpPr>
            <a:stCxn id="77" idx="6"/>
            <a:endCxn id="78" idx="2"/>
          </p:cNvCxnSpPr>
          <p:nvPr/>
        </p:nvCxnSpPr>
        <p:spPr bwMode="auto">
          <a:xfrm>
            <a:off x="8382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1" name="Straight Connector 80"/>
          <p:cNvCxnSpPr>
            <a:stCxn id="78" idx="6"/>
            <a:endCxn id="79" idx="2"/>
          </p:cNvCxnSpPr>
          <p:nvPr/>
        </p:nvCxnSpPr>
        <p:spPr bwMode="auto">
          <a:xfrm>
            <a:off x="14478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" name="Straight Connector 81"/>
          <p:cNvCxnSpPr>
            <a:stCxn id="69" idx="4"/>
            <a:endCxn id="77" idx="0"/>
          </p:cNvCxnSpPr>
          <p:nvPr/>
        </p:nvCxnSpPr>
        <p:spPr bwMode="auto">
          <a:xfrm>
            <a:off x="6477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3" name="Straight Connector 82"/>
          <p:cNvCxnSpPr>
            <a:stCxn id="70" idx="4"/>
            <a:endCxn id="78" idx="0"/>
          </p:cNvCxnSpPr>
          <p:nvPr/>
        </p:nvCxnSpPr>
        <p:spPr bwMode="auto">
          <a:xfrm>
            <a:off x="12573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4" name="Straight Connector 83"/>
          <p:cNvCxnSpPr>
            <a:stCxn id="71" idx="4"/>
            <a:endCxn id="79" idx="0"/>
          </p:cNvCxnSpPr>
          <p:nvPr/>
        </p:nvCxnSpPr>
        <p:spPr bwMode="auto">
          <a:xfrm>
            <a:off x="18669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8" name="Oval 87"/>
          <p:cNvSpPr/>
          <p:nvPr/>
        </p:nvSpPr>
        <p:spPr bwMode="auto">
          <a:xfrm>
            <a:off x="4572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89" name="Oval 88"/>
          <p:cNvSpPr/>
          <p:nvPr/>
        </p:nvSpPr>
        <p:spPr bwMode="auto">
          <a:xfrm>
            <a:off x="1066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0" name="Oval 89"/>
          <p:cNvSpPr/>
          <p:nvPr/>
        </p:nvSpPr>
        <p:spPr bwMode="auto">
          <a:xfrm>
            <a:off x="16764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91" name="Straight Connector 90"/>
          <p:cNvCxnSpPr>
            <a:stCxn id="88" idx="6"/>
            <a:endCxn id="89" idx="2"/>
          </p:cNvCxnSpPr>
          <p:nvPr/>
        </p:nvCxnSpPr>
        <p:spPr bwMode="auto">
          <a:xfrm>
            <a:off x="8382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2" name="Straight Connector 91"/>
          <p:cNvCxnSpPr>
            <a:stCxn id="89" idx="6"/>
            <a:endCxn id="90" idx="2"/>
          </p:cNvCxnSpPr>
          <p:nvPr/>
        </p:nvCxnSpPr>
        <p:spPr bwMode="auto">
          <a:xfrm>
            <a:off x="14478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3" name="Straight Connector 92"/>
          <p:cNvCxnSpPr>
            <a:stCxn id="77" idx="4"/>
            <a:endCxn id="88" idx="0"/>
          </p:cNvCxnSpPr>
          <p:nvPr/>
        </p:nvCxnSpPr>
        <p:spPr bwMode="auto">
          <a:xfrm>
            <a:off x="6477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4" name="Straight Connector 93"/>
          <p:cNvCxnSpPr>
            <a:stCxn id="78" idx="4"/>
            <a:endCxn id="89" idx="0"/>
          </p:cNvCxnSpPr>
          <p:nvPr/>
        </p:nvCxnSpPr>
        <p:spPr bwMode="auto">
          <a:xfrm>
            <a:off x="12573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95" name="Straight Connector 94"/>
          <p:cNvCxnSpPr>
            <a:stCxn id="79" idx="4"/>
            <a:endCxn id="90" idx="0"/>
          </p:cNvCxnSpPr>
          <p:nvPr/>
        </p:nvCxnSpPr>
        <p:spPr bwMode="auto">
          <a:xfrm>
            <a:off x="18669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96" name="Oval 95"/>
          <p:cNvSpPr/>
          <p:nvPr/>
        </p:nvSpPr>
        <p:spPr bwMode="auto">
          <a:xfrm>
            <a:off x="4572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7" name="Oval 96"/>
          <p:cNvSpPr/>
          <p:nvPr/>
        </p:nvSpPr>
        <p:spPr bwMode="auto">
          <a:xfrm>
            <a:off x="10668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98" name="Oval 97"/>
          <p:cNvSpPr/>
          <p:nvPr/>
        </p:nvSpPr>
        <p:spPr bwMode="auto">
          <a:xfrm>
            <a:off x="16764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99" name="Straight Connector 98"/>
          <p:cNvCxnSpPr>
            <a:stCxn id="96" idx="6"/>
            <a:endCxn id="97" idx="2"/>
          </p:cNvCxnSpPr>
          <p:nvPr/>
        </p:nvCxnSpPr>
        <p:spPr bwMode="auto">
          <a:xfrm>
            <a:off x="8382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0" name="Straight Connector 99"/>
          <p:cNvCxnSpPr>
            <a:stCxn id="97" idx="6"/>
            <a:endCxn id="98" idx="2"/>
          </p:cNvCxnSpPr>
          <p:nvPr/>
        </p:nvCxnSpPr>
        <p:spPr bwMode="auto">
          <a:xfrm>
            <a:off x="14478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1" name="Straight Connector 100"/>
          <p:cNvCxnSpPr>
            <a:stCxn id="88" idx="4"/>
            <a:endCxn id="96" idx="0"/>
          </p:cNvCxnSpPr>
          <p:nvPr/>
        </p:nvCxnSpPr>
        <p:spPr bwMode="auto">
          <a:xfrm>
            <a:off x="6477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2" name="Straight Connector 101"/>
          <p:cNvCxnSpPr>
            <a:stCxn id="89" idx="4"/>
            <a:endCxn id="97" idx="0"/>
          </p:cNvCxnSpPr>
          <p:nvPr/>
        </p:nvCxnSpPr>
        <p:spPr bwMode="auto">
          <a:xfrm>
            <a:off x="12573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3" name="Straight Connector 102"/>
          <p:cNvCxnSpPr>
            <a:stCxn id="90" idx="4"/>
            <a:endCxn id="98" idx="0"/>
          </p:cNvCxnSpPr>
          <p:nvPr/>
        </p:nvCxnSpPr>
        <p:spPr bwMode="auto">
          <a:xfrm>
            <a:off x="18669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04" name="Oval 103"/>
          <p:cNvSpPr/>
          <p:nvPr/>
        </p:nvSpPr>
        <p:spPr bwMode="auto">
          <a:xfrm>
            <a:off x="4572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5" name="Oval 104"/>
          <p:cNvSpPr/>
          <p:nvPr/>
        </p:nvSpPr>
        <p:spPr bwMode="auto">
          <a:xfrm>
            <a:off x="10668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06" name="Oval 105"/>
          <p:cNvSpPr/>
          <p:nvPr/>
        </p:nvSpPr>
        <p:spPr bwMode="auto">
          <a:xfrm>
            <a:off x="16764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07" name="Straight Connector 106"/>
          <p:cNvCxnSpPr>
            <a:stCxn id="104" idx="6"/>
            <a:endCxn id="105" idx="2"/>
          </p:cNvCxnSpPr>
          <p:nvPr/>
        </p:nvCxnSpPr>
        <p:spPr bwMode="auto">
          <a:xfrm>
            <a:off x="8382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8" name="Straight Connector 107"/>
          <p:cNvCxnSpPr>
            <a:stCxn id="105" idx="6"/>
            <a:endCxn id="106" idx="2"/>
          </p:cNvCxnSpPr>
          <p:nvPr/>
        </p:nvCxnSpPr>
        <p:spPr bwMode="auto">
          <a:xfrm>
            <a:off x="14478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9" name="Straight Connector 108"/>
          <p:cNvCxnSpPr>
            <a:stCxn id="96" idx="4"/>
            <a:endCxn id="104" idx="0"/>
          </p:cNvCxnSpPr>
          <p:nvPr/>
        </p:nvCxnSpPr>
        <p:spPr bwMode="auto">
          <a:xfrm>
            <a:off x="6477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0" name="Straight Connector 109"/>
          <p:cNvCxnSpPr>
            <a:stCxn id="97" idx="4"/>
            <a:endCxn id="105" idx="0"/>
          </p:cNvCxnSpPr>
          <p:nvPr/>
        </p:nvCxnSpPr>
        <p:spPr bwMode="auto">
          <a:xfrm>
            <a:off x="12573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1" name="Straight Connector 110"/>
          <p:cNvCxnSpPr>
            <a:stCxn id="98" idx="4"/>
            <a:endCxn id="106" idx="0"/>
          </p:cNvCxnSpPr>
          <p:nvPr/>
        </p:nvCxnSpPr>
        <p:spPr bwMode="auto">
          <a:xfrm>
            <a:off x="18669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12" name="Oval 111"/>
          <p:cNvSpPr/>
          <p:nvPr/>
        </p:nvSpPr>
        <p:spPr bwMode="auto">
          <a:xfrm>
            <a:off x="4572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3" name="Oval 112"/>
          <p:cNvSpPr/>
          <p:nvPr/>
        </p:nvSpPr>
        <p:spPr bwMode="auto">
          <a:xfrm>
            <a:off x="10668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14" name="Oval 113"/>
          <p:cNvSpPr/>
          <p:nvPr/>
        </p:nvSpPr>
        <p:spPr bwMode="auto">
          <a:xfrm>
            <a:off x="16764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15" name="Straight Connector 114"/>
          <p:cNvCxnSpPr>
            <a:stCxn id="112" idx="6"/>
            <a:endCxn id="113" idx="2"/>
          </p:cNvCxnSpPr>
          <p:nvPr/>
        </p:nvCxnSpPr>
        <p:spPr bwMode="auto">
          <a:xfrm>
            <a:off x="8382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6" name="Straight Connector 115"/>
          <p:cNvCxnSpPr>
            <a:stCxn id="113" idx="6"/>
            <a:endCxn id="114" idx="2"/>
          </p:cNvCxnSpPr>
          <p:nvPr/>
        </p:nvCxnSpPr>
        <p:spPr bwMode="auto">
          <a:xfrm>
            <a:off x="14478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7" name="Straight Connector 116"/>
          <p:cNvCxnSpPr>
            <a:stCxn id="104" idx="4"/>
            <a:endCxn id="112" idx="0"/>
          </p:cNvCxnSpPr>
          <p:nvPr/>
        </p:nvCxnSpPr>
        <p:spPr bwMode="auto">
          <a:xfrm>
            <a:off x="6477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8" name="Straight Connector 117"/>
          <p:cNvCxnSpPr>
            <a:stCxn id="105" idx="4"/>
            <a:endCxn id="113" idx="0"/>
          </p:cNvCxnSpPr>
          <p:nvPr/>
        </p:nvCxnSpPr>
        <p:spPr bwMode="auto">
          <a:xfrm>
            <a:off x="12573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9" name="Straight Connector 118"/>
          <p:cNvCxnSpPr>
            <a:stCxn id="106" idx="4"/>
            <a:endCxn id="114" idx="0"/>
          </p:cNvCxnSpPr>
          <p:nvPr/>
        </p:nvCxnSpPr>
        <p:spPr bwMode="auto">
          <a:xfrm>
            <a:off x="18669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27" name="Oval 126"/>
          <p:cNvSpPr/>
          <p:nvPr/>
        </p:nvSpPr>
        <p:spPr bwMode="auto">
          <a:xfrm>
            <a:off x="22860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28" name="Oval 127"/>
          <p:cNvSpPr/>
          <p:nvPr/>
        </p:nvSpPr>
        <p:spPr bwMode="auto">
          <a:xfrm>
            <a:off x="28956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29" name="Straight Connector 128"/>
          <p:cNvCxnSpPr>
            <a:stCxn id="20" idx="6"/>
            <a:endCxn id="127" idx="2"/>
          </p:cNvCxnSpPr>
          <p:nvPr/>
        </p:nvCxnSpPr>
        <p:spPr bwMode="auto">
          <a:xfrm>
            <a:off x="20574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0" name="Straight Connector 129"/>
          <p:cNvCxnSpPr>
            <a:stCxn id="127" idx="6"/>
            <a:endCxn id="128" idx="2"/>
          </p:cNvCxnSpPr>
          <p:nvPr/>
        </p:nvCxnSpPr>
        <p:spPr bwMode="auto">
          <a:xfrm>
            <a:off x="26670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3" name="Oval 132"/>
          <p:cNvSpPr/>
          <p:nvPr/>
        </p:nvSpPr>
        <p:spPr bwMode="auto">
          <a:xfrm>
            <a:off x="22860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34" name="Oval 133"/>
          <p:cNvSpPr/>
          <p:nvPr/>
        </p:nvSpPr>
        <p:spPr bwMode="auto">
          <a:xfrm>
            <a:off x="28956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35" name="Straight Connector 134"/>
          <p:cNvCxnSpPr>
            <a:stCxn id="39" idx="6"/>
            <a:endCxn id="133" idx="2"/>
          </p:cNvCxnSpPr>
          <p:nvPr/>
        </p:nvCxnSpPr>
        <p:spPr bwMode="auto">
          <a:xfrm>
            <a:off x="20574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6" name="Straight Connector 135"/>
          <p:cNvCxnSpPr>
            <a:stCxn id="133" idx="6"/>
            <a:endCxn id="134" idx="2"/>
          </p:cNvCxnSpPr>
          <p:nvPr/>
        </p:nvCxnSpPr>
        <p:spPr bwMode="auto">
          <a:xfrm>
            <a:off x="26670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7" name="Straight Connector 136"/>
          <p:cNvCxnSpPr>
            <a:stCxn id="127" idx="4"/>
            <a:endCxn id="133" idx="0"/>
          </p:cNvCxnSpPr>
          <p:nvPr/>
        </p:nvCxnSpPr>
        <p:spPr bwMode="auto">
          <a:xfrm>
            <a:off x="24765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38" name="Straight Connector 137"/>
          <p:cNvCxnSpPr>
            <a:stCxn id="128" idx="4"/>
            <a:endCxn id="134" idx="0"/>
          </p:cNvCxnSpPr>
          <p:nvPr/>
        </p:nvCxnSpPr>
        <p:spPr bwMode="auto">
          <a:xfrm>
            <a:off x="30861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39" name="Oval 138"/>
          <p:cNvSpPr/>
          <p:nvPr/>
        </p:nvSpPr>
        <p:spPr bwMode="auto">
          <a:xfrm>
            <a:off x="22860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0" name="Oval 139"/>
          <p:cNvSpPr/>
          <p:nvPr/>
        </p:nvSpPr>
        <p:spPr bwMode="auto">
          <a:xfrm>
            <a:off x="28956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41" name="Straight Connector 140"/>
          <p:cNvCxnSpPr>
            <a:stCxn id="71" idx="6"/>
            <a:endCxn id="139" idx="2"/>
          </p:cNvCxnSpPr>
          <p:nvPr/>
        </p:nvCxnSpPr>
        <p:spPr bwMode="auto">
          <a:xfrm>
            <a:off x="20574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2" name="Straight Connector 141"/>
          <p:cNvCxnSpPr>
            <a:stCxn id="139" idx="6"/>
            <a:endCxn id="140" idx="2"/>
          </p:cNvCxnSpPr>
          <p:nvPr/>
        </p:nvCxnSpPr>
        <p:spPr bwMode="auto">
          <a:xfrm>
            <a:off x="26670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3" name="Straight Connector 142"/>
          <p:cNvCxnSpPr>
            <a:stCxn id="133" idx="4"/>
            <a:endCxn id="139" idx="0"/>
          </p:cNvCxnSpPr>
          <p:nvPr/>
        </p:nvCxnSpPr>
        <p:spPr bwMode="auto">
          <a:xfrm>
            <a:off x="24765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4" name="Straight Connector 143"/>
          <p:cNvCxnSpPr>
            <a:stCxn id="134" idx="4"/>
            <a:endCxn id="140" idx="0"/>
          </p:cNvCxnSpPr>
          <p:nvPr/>
        </p:nvCxnSpPr>
        <p:spPr bwMode="auto">
          <a:xfrm>
            <a:off x="30861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5" name="Oval 144"/>
          <p:cNvSpPr/>
          <p:nvPr/>
        </p:nvSpPr>
        <p:spPr bwMode="auto">
          <a:xfrm>
            <a:off x="22860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46" name="Oval 145"/>
          <p:cNvSpPr/>
          <p:nvPr/>
        </p:nvSpPr>
        <p:spPr bwMode="auto">
          <a:xfrm>
            <a:off x="2895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47" name="Straight Connector 146"/>
          <p:cNvCxnSpPr>
            <a:stCxn id="79" idx="6"/>
            <a:endCxn id="145" idx="2"/>
          </p:cNvCxnSpPr>
          <p:nvPr/>
        </p:nvCxnSpPr>
        <p:spPr bwMode="auto">
          <a:xfrm>
            <a:off x="20574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8" name="Straight Connector 147"/>
          <p:cNvCxnSpPr>
            <a:stCxn id="145" idx="6"/>
            <a:endCxn id="146" idx="2"/>
          </p:cNvCxnSpPr>
          <p:nvPr/>
        </p:nvCxnSpPr>
        <p:spPr bwMode="auto">
          <a:xfrm>
            <a:off x="26670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49" name="Straight Connector 148"/>
          <p:cNvCxnSpPr>
            <a:stCxn id="139" idx="4"/>
            <a:endCxn id="145" idx="0"/>
          </p:cNvCxnSpPr>
          <p:nvPr/>
        </p:nvCxnSpPr>
        <p:spPr bwMode="auto">
          <a:xfrm>
            <a:off x="24765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0" name="Straight Connector 149"/>
          <p:cNvCxnSpPr>
            <a:stCxn id="140" idx="4"/>
            <a:endCxn id="146" idx="0"/>
          </p:cNvCxnSpPr>
          <p:nvPr/>
        </p:nvCxnSpPr>
        <p:spPr bwMode="auto">
          <a:xfrm>
            <a:off x="30861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1" name="Oval 150"/>
          <p:cNvSpPr/>
          <p:nvPr/>
        </p:nvSpPr>
        <p:spPr bwMode="auto">
          <a:xfrm>
            <a:off x="2286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2" name="Oval 151"/>
          <p:cNvSpPr/>
          <p:nvPr/>
        </p:nvSpPr>
        <p:spPr bwMode="auto">
          <a:xfrm>
            <a:off x="28956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3" name="Straight Connector 152"/>
          <p:cNvCxnSpPr>
            <a:stCxn id="90" idx="6"/>
            <a:endCxn id="151" idx="2"/>
          </p:cNvCxnSpPr>
          <p:nvPr/>
        </p:nvCxnSpPr>
        <p:spPr bwMode="auto">
          <a:xfrm>
            <a:off x="20574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4" name="Straight Connector 153"/>
          <p:cNvCxnSpPr>
            <a:stCxn id="151" idx="6"/>
            <a:endCxn id="152" idx="2"/>
          </p:cNvCxnSpPr>
          <p:nvPr/>
        </p:nvCxnSpPr>
        <p:spPr bwMode="auto">
          <a:xfrm>
            <a:off x="26670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5" name="Straight Connector 154"/>
          <p:cNvCxnSpPr>
            <a:stCxn id="145" idx="4"/>
            <a:endCxn id="151" idx="0"/>
          </p:cNvCxnSpPr>
          <p:nvPr/>
        </p:nvCxnSpPr>
        <p:spPr bwMode="auto">
          <a:xfrm>
            <a:off x="24765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6" name="Straight Connector 155"/>
          <p:cNvCxnSpPr>
            <a:stCxn id="146" idx="4"/>
            <a:endCxn id="152" idx="0"/>
          </p:cNvCxnSpPr>
          <p:nvPr/>
        </p:nvCxnSpPr>
        <p:spPr bwMode="auto">
          <a:xfrm>
            <a:off x="30861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57" name="Oval 156"/>
          <p:cNvSpPr/>
          <p:nvPr/>
        </p:nvSpPr>
        <p:spPr bwMode="auto">
          <a:xfrm>
            <a:off x="22860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58" name="Oval 157"/>
          <p:cNvSpPr/>
          <p:nvPr/>
        </p:nvSpPr>
        <p:spPr bwMode="auto">
          <a:xfrm>
            <a:off x="28956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59" name="Straight Connector 158"/>
          <p:cNvCxnSpPr>
            <a:stCxn id="98" idx="6"/>
            <a:endCxn id="157" idx="2"/>
          </p:cNvCxnSpPr>
          <p:nvPr/>
        </p:nvCxnSpPr>
        <p:spPr bwMode="auto">
          <a:xfrm>
            <a:off x="20574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0" name="Straight Connector 159"/>
          <p:cNvCxnSpPr>
            <a:stCxn id="157" idx="6"/>
            <a:endCxn id="158" idx="2"/>
          </p:cNvCxnSpPr>
          <p:nvPr/>
        </p:nvCxnSpPr>
        <p:spPr bwMode="auto">
          <a:xfrm>
            <a:off x="26670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1" name="Straight Connector 160"/>
          <p:cNvCxnSpPr>
            <a:stCxn id="151" idx="4"/>
            <a:endCxn id="157" idx="0"/>
          </p:cNvCxnSpPr>
          <p:nvPr/>
        </p:nvCxnSpPr>
        <p:spPr bwMode="auto">
          <a:xfrm>
            <a:off x="24765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2" name="Straight Connector 161"/>
          <p:cNvCxnSpPr>
            <a:stCxn id="152" idx="4"/>
            <a:endCxn id="158" idx="0"/>
          </p:cNvCxnSpPr>
          <p:nvPr/>
        </p:nvCxnSpPr>
        <p:spPr bwMode="auto">
          <a:xfrm>
            <a:off x="30861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3" name="Oval 162"/>
          <p:cNvSpPr/>
          <p:nvPr/>
        </p:nvSpPr>
        <p:spPr bwMode="auto">
          <a:xfrm>
            <a:off x="22860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64" name="Oval 163"/>
          <p:cNvSpPr/>
          <p:nvPr/>
        </p:nvSpPr>
        <p:spPr bwMode="auto">
          <a:xfrm>
            <a:off x="28956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65" name="Straight Connector 164"/>
          <p:cNvCxnSpPr>
            <a:stCxn id="106" idx="6"/>
            <a:endCxn id="163" idx="2"/>
          </p:cNvCxnSpPr>
          <p:nvPr/>
        </p:nvCxnSpPr>
        <p:spPr bwMode="auto">
          <a:xfrm>
            <a:off x="20574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6" name="Straight Connector 165"/>
          <p:cNvCxnSpPr>
            <a:stCxn id="163" idx="6"/>
            <a:endCxn id="164" idx="2"/>
          </p:cNvCxnSpPr>
          <p:nvPr/>
        </p:nvCxnSpPr>
        <p:spPr bwMode="auto">
          <a:xfrm>
            <a:off x="26670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7" name="Straight Connector 166"/>
          <p:cNvCxnSpPr>
            <a:stCxn id="157" idx="4"/>
            <a:endCxn id="163" idx="0"/>
          </p:cNvCxnSpPr>
          <p:nvPr/>
        </p:nvCxnSpPr>
        <p:spPr bwMode="auto">
          <a:xfrm>
            <a:off x="24765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8" name="Straight Connector 167"/>
          <p:cNvCxnSpPr>
            <a:stCxn id="158" idx="4"/>
            <a:endCxn id="164" idx="0"/>
          </p:cNvCxnSpPr>
          <p:nvPr/>
        </p:nvCxnSpPr>
        <p:spPr bwMode="auto">
          <a:xfrm>
            <a:off x="30861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69" name="Oval 168"/>
          <p:cNvSpPr/>
          <p:nvPr/>
        </p:nvSpPr>
        <p:spPr bwMode="auto">
          <a:xfrm>
            <a:off x="22860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70" name="Oval 169"/>
          <p:cNvSpPr/>
          <p:nvPr/>
        </p:nvSpPr>
        <p:spPr bwMode="auto">
          <a:xfrm>
            <a:off x="28956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71" name="Straight Connector 170"/>
          <p:cNvCxnSpPr>
            <a:stCxn id="114" idx="6"/>
            <a:endCxn id="169" idx="2"/>
          </p:cNvCxnSpPr>
          <p:nvPr/>
        </p:nvCxnSpPr>
        <p:spPr bwMode="auto">
          <a:xfrm>
            <a:off x="20574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2" name="Straight Connector 171"/>
          <p:cNvCxnSpPr>
            <a:stCxn id="169" idx="6"/>
            <a:endCxn id="170" idx="2"/>
          </p:cNvCxnSpPr>
          <p:nvPr/>
        </p:nvCxnSpPr>
        <p:spPr bwMode="auto">
          <a:xfrm>
            <a:off x="26670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3" name="Straight Connector 172"/>
          <p:cNvCxnSpPr>
            <a:stCxn id="163" idx="4"/>
            <a:endCxn id="169" idx="0"/>
          </p:cNvCxnSpPr>
          <p:nvPr/>
        </p:nvCxnSpPr>
        <p:spPr bwMode="auto">
          <a:xfrm>
            <a:off x="24765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4" name="Straight Connector 173"/>
          <p:cNvCxnSpPr>
            <a:stCxn id="164" idx="4"/>
            <a:endCxn id="170" idx="0"/>
          </p:cNvCxnSpPr>
          <p:nvPr/>
        </p:nvCxnSpPr>
        <p:spPr bwMode="auto">
          <a:xfrm>
            <a:off x="30861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88" name="Oval 187"/>
          <p:cNvSpPr/>
          <p:nvPr/>
        </p:nvSpPr>
        <p:spPr bwMode="auto">
          <a:xfrm>
            <a:off x="35052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89" name="Oval 188"/>
          <p:cNvSpPr/>
          <p:nvPr/>
        </p:nvSpPr>
        <p:spPr bwMode="auto">
          <a:xfrm>
            <a:off x="41148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90" name="Straight Connector 189"/>
          <p:cNvCxnSpPr>
            <a:stCxn id="128" idx="6"/>
            <a:endCxn id="188" idx="2"/>
          </p:cNvCxnSpPr>
          <p:nvPr/>
        </p:nvCxnSpPr>
        <p:spPr bwMode="auto">
          <a:xfrm>
            <a:off x="32766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1" name="Straight Connector 190"/>
          <p:cNvCxnSpPr>
            <a:stCxn id="188" idx="6"/>
            <a:endCxn id="189" idx="2"/>
          </p:cNvCxnSpPr>
          <p:nvPr/>
        </p:nvCxnSpPr>
        <p:spPr bwMode="auto">
          <a:xfrm>
            <a:off x="38862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4" name="Oval 193"/>
          <p:cNvSpPr/>
          <p:nvPr/>
        </p:nvSpPr>
        <p:spPr bwMode="auto">
          <a:xfrm>
            <a:off x="3505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195" name="Oval 194"/>
          <p:cNvSpPr/>
          <p:nvPr/>
        </p:nvSpPr>
        <p:spPr bwMode="auto">
          <a:xfrm>
            <a:off x="41148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196" name="Straight Connector 195"/>
          <p:cNvCxnSpPr>
            <a:stCxn id="134" idx="6"/>
            <a:endCxn id="194" idx="2"/>
          </p:cNvCxnSpPr>
          <p:nvPr/>
        </p:nvCxnSpPr>
        <p:spPr bwMode="auto">
          <a:xfrm>
            <a:off x="32766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7" name="Straight Connector 196"/>
          <p:cNvCxnSpPr>
            <a:stCxn id="194" idx="6"/>
            <a:endCxn id="195" idx="2"/>
          </p:cNvCxnSpPr>
          <p:nvPr/>
        </p:nvCxnSpPr>
        <p:spPr bwMode="auto">
          <a:xfrm>
            <a:off x="38862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8" name="Straight Connector 197"/>
          <p:cNvCxnSpPr>
            <a:stCxn id="188" idx="4"/>
            <a:endCxn id="194" idx="0"/>
          </p:cNvCxnSpPr>
          <p:nvPr/>
        </p:nvCxnSpPr>
        <p:spPr bwMode="auto">
          <a:xfrm>
            <a:off x="36957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9" name="Straight Connector 198"/>
          <p:cNvCxnSpPr>
            <a:stCxn id="189" idx="4"/>
            <a:endCxn id="195" idx="0"/>
          </p:cNvCxnSpPr>
          <p:nvPr/>
        </p:nvCxnSpPr>
        <p:spPr bwMode="auto">
          <a:xfrm>
            <a:off x="43053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0" name="Oval 199"/>
          <p:cNvSpPr/>
          <p:nvPr/>
        </p:nvSpPr>
        <p:spPr bwMode="auto">
          <a:xfrm>
            <a:off x="35052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1" name="Oval 200"/>
          <p:cNvSpPr/>
          <p:nvPr/>
        </p:nvSpPr>
        <p:spPr bwMode="auto">
          <a:xfrm>
            <a:off x="41148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2" name="Straight Connector 201"/>
          <p:cNvCxnSpPr>
            <a:stCxn id="140" idx="6"/>
            <a:endCxn id="200" idx="2"/>
          </p:cNvCxnSpPr>
          <p:nvPr/>
        </p:nvCxnSpPr>
        <p:spPr bwMode="auto">
          <a:xfrm>
            <a:off x="32766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3" name="Straight Connector 202"/>
          <p:cNvCxnSpPr>
            <a:stCxn id="200" idx="6"/>
            <a:endCxn id="201" idx="2"/>
          </p:cNvCxnSpPr>
          <p:nvPr/>
        </p:nvCxnSpPr>
        <p:spPr bwMode="auto">
          <a:xfrm>
            <a:off x="38862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4" name="Straight Connector 203"/>
          <p:cNvCxnSpPr>
            <a:stCxn id="194" idx="4"/>
            <a:endCxn id="200" idx="0"/>
          </p:cNvCxnSpPr>
          <p:nvPr/>
        </p:nvCxnSpPr>
        <p:spPr bwMode="auto">
          <a:xfrm>
            <a:off x="36957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5" name="Straight Connector 204"/>
          <p:cNvCxnSpPr>
            <a:stCxn id="195" idx="4"/>
            <a:endCxn id="201" idx="0"/>
          </p:cNvCxnSpPr>
          <p:nvPr/>
        </p:nvCxnSpPr>
        <p:spPr bwMode="auto">
          <a:xfrm>
            <a:off x="43053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6" name="Oval 205"/>
          <p:cNvSpPr/>
          <p:nvPr/>
        </p:nvSpPr>
        <p:spPr bwMode="auto">
          <a:xfrm>
            <a:off x="35052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7" name="Oval 206"/>
          <p:cNvSpPr/>
          <p:nvPr/>
        </p:nvSpPr>
        <p:spPr bwMode="auto">
          <a:xfrm>
            <a:off x="4114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08" name="Straight Connector 207"/>
          <p:cNvCxnSpPr>
            <a:stCxn id="146" idx="6"/>
            <a:endCxn id="206" idx="2"/>
          </p:cNvCxnSpPr>
          <p:nvPr/>
        </p:nvCxnSpPr>
        <p:spPr bwMode="auto">
          <a:xfrm>
            <a:off x="32766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9" name="Straight Connector 208"/>
          <p:cNvCxnSpPr>
            <a:stCxn id="206" idx="6"/>
            <a:endCxn id="207" idx="2"/>
          </p:cNvCxnSpPr>
          <p:nvPr/>
        </p:nvCxnSpPr>
        <p:spPr bwMode="auto">
          <a:xfrm>
            <a:off x="38862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0" name="Straight Connector 209"/>
          <p:cNvCxnSpPr>
            <a:stCxn id="200" idx="4"/>
            <a:endCxn id="206" idx="0"/>
          </p:cNvCxnSpPr>
          <p:nvPr/>
        </p:nvCxnSpPr>
        <p:spPr bwMode="auto">
          <a:xfrm>
            <a:off x="36957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1" name="Straight Connector 210"/>
          <p:cNvCxnSpPr>
            <a:stCxn id="201" idx="4"/>
            <a:endCxn id="207" idx="0"/>
          </p:cNvCxnSpPr>
          <p:nvPr/>
        </p:nvCxnSpPr>
        <p:spPr bwMode="auto">
          <a:xfrm>
            <a:off x="43053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2" name="Oval 211"/>
          <p:cNvSpPr/>
          <p:nvPr/>
        </p:nvSpPr>
        <p:spPr bwMode="auto">
          <a:xfrm>
            <a:off x="35052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3" name="Oval 212"/>
          <p:cNvSpPr/>
          <p:nvPr/>
        </p:nvSpPr>
        <p:spPr bwMode="auto">
          <a:xfrm>
            <a:off x="4114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14" name="Straight Connector 213"/>
          <p:cNvCxnSpPr>
            <a:stCxn id="152" idx="6"/>
            <a:endCxn id="212" idx="2"/>
          </p:cNvCxnSpPr>
          <p:nvPr/>
        </p:nvCxnSpPr>
        <p:spPr bwMode="auto">
          <a:xfrm>
            <a:off x="32766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5" name="Straight Connector 214"/>
          <p:cNvCxnSpPr>
            <a:stCxn id="212" idx="6"/>
            <a:endCxn id="213" idx="2"/>
          </p:cNvCxnSpPr>
          <p:nvPr/>
        </p:nvCxnSpPr>
        <p:spPr bwMode="auto">
          <a:xfrm>
            <a:off x="38862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6" name="Straight Connector 215"/>
          <p:cNvCxnSpPr>
            <a:stCxn id="206" idx="4"/>
            <a:endCxn id="212" idx="0"/>
          </p:cNvCxnSpPr>
          <p:nvPr/>
        </p:nvCxnSpPr>
        <p:spPr bwMode="auto">
          <a:xfrm>
            <a:off x="36957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7" name="Straight Connector 216"/>
          <p:cNvCxnSpPr>
            <a:stCxn id="207" idx="4"/>
            <a:endCxn id="213" idx="0"/>
          </p:cNvCxnSpPr>
          <p:nvPr/>
        </p:nvCxnSpPr>
        <p:spPr bwMode="auto">
          <a:xfrm>
            <a:off x="43053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8" name="Oval 217"/>
          <p:cNvSpPr/>
          <p:nvPr/>
        </p:nvSpPr>
        <p:spPr bwMode="auto">
          <a:xfrm>
            <a:off x="35052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19" name="Oval 218"/>
          <p:cNvSpPr/>
          <p:nvPr/>
        </p:nvSpPr>
        <p:spPr bwMode="auto">
          <a:xfrm>
            <a:off x="41148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0" name="Straight Connector 219"/>
          <p:cNvCxnSpPr>
            <a:stCxn id="158" idx="6"/>
            <a:endCxn id="218" idx="2"/>
          </p:cNvCxnSpPr>
          <p:nvPr/>
        </p:nvCxnSpPr>
        <p:spPr bwMode="auto">
          <a:xfrm>
            <a:off x="32766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1" name="Straight Connector 220"/>
          <p:cNvCxnSpPr>
            <a:stCxn id="218" idx="6"/>
            <a:endCxn id="219" idx="2"/>
          </p:cNvCxnSpPr>
          <p:nvPr/>
        </p:nvCxnSpPr>
        <p:spPr bwMode="auto">
          <a:xfrm>
            <a:off x="38862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2" name="Straight Connector 221"/>
          <p:cNvCxnSpPr>
            <a:stCxn id="212" idx="4"/>
            <a:endCxn id="218" idx="0"/>
          </p:cNvCxnSpPr>
          <p:nvPr/>
        </p:nvCxnSpPr>
        <p:spPr bwMode="auto">
          <a:xfrm>
            <a:off x="36957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3" name="Straight Connector 222"/>
          <p:cNvCxnSpPr>
            <a:stCxn id="213" idx="4"/>
            <a:endCxn id="219" idx="0"/>
          </p:cNvCxnSpPr>
          <p:nvPr/>
        </p:nvCxnSpPr>
        <p:spPr bwMode="auto">
          <a:xfrm>
            <a:off x="43053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4" name="Oval 223"/>
          <p:cNvSpPr/>
          <p:nvPr/>
        </p:nvSpPr>
        <p:spPr bwMode="auto">
          <a:xfrm>
            <a:off x="35052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25" name="Oval 224"/>
          <p:cNvSpPr/>
          <p:nvPr/>
        </p:nvSpPr>
        <p:spPr bwMode="auto">
          <a:xfrm>
            <a:off x="41148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6" name="Straight Connector 225"/>
          <p:cNvCxnSpPr>
            <a:stCxn id="164" idx="6"/>
            <a:endCxn id="224" idx="2"/>
          </p:cNvCxnSpPr>
          <p:nvPr/>
        </p:nvCxnSpPr>
        <p:spPr bwMode="auto">
          <a:xfrm>
            <a:off x="32766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7" name="Straight Connector 226"/>
          <p:cNvCxnSpPr>
            <a:stCxn id="224" idx="6"/>
            <a:endCxn id="225" idx="2"/>
          </p:cNvCxnSpPr>
          <p:nvPr/>
        </p:nvCxnSpPr>
        <p:spPr bwMode="auto">
          <a:xfrm>
            <a:off x="38862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8" name="Straight Connector 227"/>
          <p:cNvCxnSpPr>
            <a:stCxn id="218" idx="4"/>
            <a:endCxn id="224" idx="0"/>
          </p:cNvCxnSpPr>
          <p:nvPr/>
        </p:nvCxnSpPr>
        <p:spPr bwMode="auto">
          <a:xfrm>
            <a:off x="36957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9" name="Straight Connector 228"/>
          <p:cNvCxnSpPr>
            <a:stCxn id="219" idx="4"/>
            <a:endCxn id="225" idx="0"/>
          </p:cNvCxnSpPr>
          <p:nvPr/>
        </p:nvCxnSpPr>
        <p:spPr bwMode="auto">
          <a:xfrm>
            <a:off x="43053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0" name="Oval 229"/>
          <p:cNvSpPr/>
          <p:nvPr/>
        </p:nvSpPr>
        <p:spPr bwMode="auto">
          <a:xfrm>
            <a:off x="35052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31" name="Oval 230"/>
          <p:cNvSpPr/>
          <p:nvPr/>
        </p:nvSpPr>
        <p:spPr bwMode="auto">
          <a:xfrm>
            <a:off x="41148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32" name="Straight Connector 231"/>
          <p:cNvCxnSpPr>
            <a:stCxn id="170" idx="6"/>
            <a:endCxn id="230" idx="2"/>
          </p:cNvCxnSpPr>
          <p:nvPr/>
        </p:nvCxnSpPr>
        <p:spPr bwMode="auto">
          <a:xfrm>
            <a:off x="32766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3" name="Straight Connector 232"/>
          <p:cNvCxnSpPr>
            <a:stCxn id="230" idx="6"/>
            <a:endCxn id="231" idx="2"/>
          </p:cNvCxnSpPr>
          <p:nvPr/>
        </p:nvCxnSpPr>
        <p:spPr bwMode="auto">
          <a:xfrm>
            <a:off x="38862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4" name="Straight Connector 233"/>
          <p:cNvCxnSpPr>
            <a:stCxn id="224" idx="4"/>
            <a:endCxn id="230" idx="0"/>
          </p:cNvCxnSpPr>
          <p:nvPr/>
        </p:nvCxnSpPr>
        <p:spPr bwMode="auto">
          <a:xfrm>
            <a:off x="36957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5" name="Straight Connector 234"/>
          <p:cNvCxnSpPr>
            <a:stCxn id="225" idx="4"/>
            <a:endCxn id="231" idx="0"/>
          </p:cNvCxnSpPr>
          <p:nvPr/>
        </p:nvCxnSpPr>
        <p:spPr bwMode="auto">
          <a:xfrm>
            <a:off x="43053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0" name="Oval 239"/>
          <p:cNvSpPr/>
          <p:nvPr/>
        </p:nvSpPr>
        <p:spPr bwMode="auto">
          <a:xfrm>
            <a:off x="47244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1" name="Oval 240"/>
          <p:cNvSpPr/>
          <p:nvPr/>
        </p:nvSpPr>
        <p:spPr bwMode="auto">
          <a:xfrm>
            <a:off x="53340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42" name="Straight Connector 241"/>
          <p:cNvCxnSpPr>
            <a:stCxn id="189" idx="6"/>
            <a:endCxn id="240" idx="2"/>
          </p:cNvCxnSpPr>
          <p:nvPr/>
        </p:nvCxnSpPr>
        <p:spPr bwMode="auto">
          <a:xfrm>
            <a:off x="44958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3" name="Straight Connector 242"/>
          <p:cNvCxnSpPr>
            <a:stCxn id="240" idx="6"/>
            <a:endCxn id="241" idx="2"/>
          </p:cNvCxnSpPr>
          <p:nvPr/>
        </p:nvCxnSpPr>
        <p:spPr bwMode="auto">
          <a:xfrm>
            <a:off x="51054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46" name="Oval 245"/>
          <p:cNvSpPr/>
          <p:nvPr/>
        </p:nvSpPr>
        <p:spPr bwMode="auto">
          <a:xfrm>
            <a:off x="47244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47" name="Oval 246"/>
          <p:cNvSpPr/>
          <p:nvPr/>
        </p:nvSpPr>
        <p:spPr bwMode="auto">
          <a:xfrm>
            <a:off x="53340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48" name="Straight Connector 247"/>
          <p:cNvCxnSpPr>
            <a:stCxn id="195" idx="6"/>
            <a:endCxn id="246" idx="2"/>
          </p:cNvCxnSpPr>
          <p:nvPr/>
        </p:nvCxnSpPr>
        <p:spPr bwMode="auto">
          <a:xfrm>
            <a:off x="44958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9" name="Straight Connector 248"/>
          <p:cNvCxnSpPr>
            <a:stCxn id="246" idx="6"/>
            <a:endCxn id="247" idx="2"/>
          </p:cNvCxnSpPr>
          <p:nvPr/>
        </p:nvCxnSpPr>
        <p:spPr bwMode="auto">
          <a:xfrm>
            <a:off x="51054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0" name="Straight Connector 249"/>
          <p:cNvCxnSpPr>
            <a:stCxn id="240" idx="4"/>
            <a:endCxn id="246" idx="0"/>
          </p:cNvCxnSpPr>
          <p:nvPr/>
        </p:nvCxnSpPr>
        <p:spPr bwMode="auto">
          <a:xfrm>
            <a:off x="49149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1" name="Straight Connector 250"/>
          <p:cNvCxnSpPr>
            <a:stCxn id="241" idx="4"/>
            <a:endCxn id="247" idx="0"/>
          </p:cNvCxnSpPr>
          <p:nvPr/>
        </p:nvCxnSpPr>
        <p:spPr bwMode="auto">
          <a:xfrm>
            <a:off x="55245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2" name="Oval 251"/>
          <p:cNvSpPr/>
          <p:nvPr/>
        </p:nvSpPr>
        <p:spPr bwMode="auto">
          <a:xfrm>
            <a:off x="47244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3" name="Oval 252"/>
          <p:cNvSpPr/>
          <p:nvPr/>
        </p:nvSpPr>
        <p:spPr bwMode="auto">
          <a:xfrm>
            <a:off x="53340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54" name="Straight Connector 253"/>
          <p:cNvCxnSpPr>
            <a:stCxn id="201" idx="6"/>
            <a:endCxn id="252" idx="2"/>
          </p:cNvCxnSpPr>
          <p:nvPr/>
        </p:nvCxnSpPr>
        <p:spPr bwMode="auto">
          <a:xfrm>
            <a:off x="44958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5" name="Straight Connector 254"/>
          <p:cNvCxnSpPr>
            <a:stCxn id="252" idx="6"/>
            <a:endCxn id="253" idx="2"/>
          </p:cNvCxnSpPr>
          <p:nvPr/>
        </p:nvCxnSpPr>
        <p:spPr bwMode="auto">
          <a:xfrm>
            <a:off x="51054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6" name="Straight Connector 255"/>
          <p:cNvCxnSpPr>
            <a:stCxn id="246" idx="4"/>
            <a:endCxn id="252" idx="0"/>
          </p:cNvCxnSpPr>
          <p:nvPr/>
        </p:nvCxnSpPr>
        <p:spPr bwMode="auto">
          <a:xfrm>
            <a:off x="49149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7" name="Straight Connector 256"/>
          <p:cNvCxnSpPr>
            <a:stCxn id="247" idx="4"/>
            <a:endCxn id="253" idx="0"/>
          </p:cNvCxnSpPr>
          <p:nvPr/>
        </p:nvCxnSpPr>
        <p:spPr bwMode="auto">
          <a:xfrm>
            <a:off x="55245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58" name="Oval 257"/>
          <p:cNvSpPr/>
          <p:nvPr/>
        </p:nvSpPr>
        <p:spPr bwMode="auto">
          <a:xfrm>
            <a:off x="4724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59" name="Oval 258"/>
          <p:cNvSpPr/>
          <p:nvPr/>
        </p:nvSpPr>
        <p:spPr bwMode="auto">
          <a:xfrm>
            <a:off x="53340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60" name="Straight Connector 259"/>
          <p:cNvCxnSpPr>
            <a:stCxn id="207" idx="6"/>
            <a:endCxn id="258" idx="2"/>
          </p:cNvCxnSpPr>
          <p:nvPr/>
        </p:nvCxnSpPr>
        <p:spPr bwMode="auto">
          <a:xfrm>
            <a:off x="44958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1" name="Straight Connector 260"/>
          <p:cNvCxnSpPr>
            <a:stCxn id="258" idx="6"/>
            <a:endCxn id="259" idx="2"/>
          </p:cNvCxnSpPr>
          <p:nvPr/>
        </p:nvCxnSpPr>
        <p:spPr bwMode="auto">
          <a:xfrm>
            <a:off x="51054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2" name="Straight Connector 261"/>
          <p:cNvCxnSpPr>
            <a:stCxn id="252" idx="4"/>
            <a:endCxn id="258" idx="0"/>
          </p:cNvCxnSpPr>
          <p:nvPr/>
        </p:nvCxnSpPr>
        <p:spPr bwMode="auto">
          <a:xfrm>
            <a:off x="49149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3" name="Straight Connector 262"/>
          <p:cNvCxnSpPr>
            <a:stCxn id="253" idx="4"/>
            <a:endCxn id="259" idx="0"/>
          </p:cNvCxnSpPr>
          <p:nvPr/>
        </p:nvCxnSpPr>
        <p:spPr bwMode="auto">
          <a:xfrm>
            <a:off x="55245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64" name="Oval 263"/>
          <p:cNvSpPr/>
          <p:nvPr/>
        </p:nvSpPr>
        <p:spPr bwMode="auto">
          <a:xfrm>
            <a:off x="47244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5" name="Oval 264"/>
          <p:cNvSpPr/>
          <p:nvPr/>
        </p:nvSpPr>
        <p:spPr bwMode="auto">
          <a:xfrm>
            <a:off x="5334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66" name="Straight Connector 265"/>
          <p:cNvCxnSpPr>
            <a:stCxn id="213" idx="6"/>
            <a:endCxn id="264" idx="2"/>
          </p:cNvCxnSpPr>
          <p:nvPr/>
        </p:nvCxnSpPr>
        <p:spPr bwMode="auto">
          <a:xfrm>
            <a:off x="44958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7" name="Straight Connector 266"/>
          <p:cNvCxnSpPr>
            <a:stCxn id="264" idx="6"/>
            <a:endCxn id="265" idx="2"/>
          </p:cNvCxnSpPr>
          <p:nvPr/>
        </p:nvCxnSpPr>
        <p:spPr bwMode="auto">
          <a:xfrm>
            <a:off x="51054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8" name="Straight Connector 267"/>
          <p:cNvCxnSpPr>
            <a:stCxn id="258" idx="4"/>
            <a:endCxn id="264" idx="0"/>
          </p:cNvCxnSpPr>
          <p:nvPr/>
        </p:nvCxnSpPr>
        <p:spPr bwMode="auto">
          <a:xfrm>
            <a:off x="49149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9" name="Straight Connector 268"/>
          <p:cNvCxnSpPr>
            <a:stCxn id="259" idx="4"/>
            <a:endCxn id="265" idx="0"/>
          </p:cNvCxnSpPr>
          <p:nvPr/>
        </p:nvCxnSpPr>
        <p:spPr bwMode="auto">
          <a:xfrm>
            <a:off x="55245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0" name="Oval 269"/>
          <p:cNvSpPr/>
          <p:nvPr/>
        </p:nvSpPr>
        <p:spPr bwMode="auto">
          <a:xfrm>
            <a:off x="47244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1" name="Oval 270"/>
          <p:cNvSpPr/>
          <p:nvPr/>
        </p:nvSpPr>
        <p:spPr bwMode="auto">
          <a:xfrm>
            <a:off x="53340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2" name="Straight Connector 271"/>
          <p:cNvCxnSpPr>
            <a:stCxn id="219" idx="6"/>
            <a:endCxn id="270" idx="2"/>
          </p:cNvCxnSpPr>
          <p:nvPr/>
        </p:nvCxnSpPr>
        <p:spPr bwMode="auto">
          <a:xfrm>
            <a:off x="44958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3" name="Straight Connector 272"/>
          <p:cNvCxnSpPr>
            <a:stCxn id="270" idx="6"/>
            <a:endCxn id="271" idx="2"/>
          </p:cNvCxnSpPr>
          <p:nvPr/>
        </p:nvCxnSpPr>
        <p:spPr bwMode="auto">
          <a:xfrm>
            <a:off x="51054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4" name="Straight Connector 273"/>
          <p:cNvCxnSpPr>
            <a:stCxn id="264" idx="4"/>
            <a:endCxn id="270" idx="0"/>
          </p:cNvCxnSpPr>
          <p:nvPr/>
        </p:nvCxnSpPr>
        <p:spPr bwMode="auto">
          <a:xfrm>
            <a:off x="49149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5" name="Straight Connector 274"/>
          <p:cNvCxnSpPr>
            <a:stCxn id="265" idx="4"/>
            <a:endCxn id="271" idx="0"/>
          </p:cNvCxnSpPr>
          <p:nvPr/>
        </p:nvCxnSpPr>
        <p:spPr bwMode="auto">
          <a:xfrm>
            <a:off x="55245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76" name="Oval 275"/>
          <p:cNvSpPr/>
          <p:nvPr/>
        </p:nvSpPr>
        <p:spPr bwMode="auto">
          <a:xfrm>
            <a:off x="47244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77" name="Oval 276"/>
          <p:cNvSpPr/>
          <p:nvPr/>
        </p:nvSpPr>
        <p:spPr bwMode="auto">
          <a:xfrm>
            <a:off x="53340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78" name="Straight Connector 277"/>
          <p:cNvCxnSpPr>
            <a:stCxn id="225" idx="6"/>
            <a:endCxn id="276" idx="2"/>
          </p:cNvCxnSpPr>
          <p:nvPr/>
        </p:nvCxnSpPr>
        <p:spPr bwMode="auto">
          <a:xfrm>
            <a:off x="44958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9" name="Straight Connector 278"/>
          <p:cNvCxnSpPr>
            <a:stCxn id="276" idx="6"/>
            <a:endCxn id="277" idx="2"/>
          </p:cNvCxnSpPr>
          <p:nvPr/>
        </p:nvCxnSpPr>
        <p:spPr bwMode="auto">
          <a:xfrm>
            <a:off x="51054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0" name="Straight Connector 279"/>
          <p:cNvCxnSpPr>
            <a:stCxn id="270" idx="4"/>
            <a:endCxn id="276" idx="0"/>
          </p:cNvCxnSpPr>
          <p:nvPr/>
        </p:nvCxnSpPr>
        <p:spPr bwMode="auto">
          <a:xfrm>
            <a:off x="49149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1" name="Straight Connector 280"/>
          <p:cNvCxnSpPr>
            <a:stCxn id="271" idx="4"/>
            <a:endCxn id="277" idx="0"/>
          </p:cNvCxnSpPr>
          <p:nvPr/>
        </p:nvCxnSpPr>
        <p:spPr bwMode="auto">
          <a:xfrm>
            <a:off x="55245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2" name="Oval 281"/>
          <p:cNvSpPr/>
          <p:nvPr/>
        </p:nvSpPr>
        <p:spPr bwMode="auto">
          <a:xfrm>
            <a:off x="47244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83" name="Oval 282"/>
          <p:cNvSpPr/>
          <p:nvPr/>
        </p:nvSpPr>
        <p:spPr bwMode="auto">
          <a:xfrm>
            <a:off x="53340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84" name="Straight Connector 283"/>
          <p:cNvCxnSpPr>
            <a:stCxn id="231" idx="6"/>
            <a:endCxn id="282" idx="2"/>
          </p:cNvCxnSpPr>
          <p:nvPr/>
        </p:nvCxnSpPr>
        <p:spPr bwMode="auto">
          <a:xfrm>
            <a:off x="44958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5" name="Straight Connector 284"/>
          <p:cNvCxnSpPr>
            <a:stCxn id="282" idx="6"/>
            <a:endCxn id="283" idx="2"/>
          </p:cNvCxnSpPr>
          <p:nvPr/>
        </p:nvCxnSpPr>
        <p:spPr bwMode="auto">
          <a:xfrm>
            <a:off x="51054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6" name="Straight Connector 285"/>
          <p:cNvCxnSpPr>
            <a:stCxn id="276" idx="4"/>
            <a:endCxn id="282" idx="0"/>
          </p:cNvCxnSpPr>
          <p:nvPr/>
        </p:nvCxnSpPr>
        <p:spPr bwMode="auto">
          <a:xfrm>
            <a:off x="49149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7" name="Straight Connector 286"/>
          <p:cNvCxnSpPr>
            <a:stCxn id="277" idx="4"/>
            <a:endCxn id="283" idx="0"/>
          </p:cNvCxnSpPr>
          <p:nvPr/>
        </p:nvCxnSpPr>
        <p:spPr bwMode="auto">
          <a:xfrm>
            <a:off x="55245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1" name="Oval 300"/>
          <p:cNvSpPr/>
          <p:nvPr/>
        </p:nvSpPr>
        <p:spPr bwMode="auto">
          <a:xfrm>
            <a:off x="59436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2" name="Oval 301"/>
          <p:cNvSpPr/>
          <p:nvPr/>
        </p:nvSpPr>
        <p:spPr bwMode="auto">
          <a:xfrm>
            <a:off x="65532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03" name="Straight Connector 302"/>
          <p:cNvCxnSpPr>
            <a:stCxn id="241" idx="6"/>
            <a:endCxn id="301" idx="2"/>
          </p:cNvCxnSpPr>
          <p:nvPr/>
        </p:nvCxnSpPr>
        <p:spPr bwMode="auto">
          <a:xfrm>
            <a:off x="57150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4" name="Straight Connector 303"/>
          <p:cNvCxnSpPr>
            <a:stCxn id="301" idx="6"/>
            <a:endCxn id="302" idx="2"/>
          </p:cNvCxnSpPr>
          <p:nvPr/>
        </p:nvCxnSpPr>
        <p:spPr bwMode="auto">
          <a:xfrm>
            <a:off x="63246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7" name="Oval 306"/>
          <p:cNvSpPr/>
          <p:nvPr/>
        </p:nvSpPr>
        <p:spPr bwMode="auto">
          <a:xfrm>
            <a:off x="59436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08" name="Oval 307"/>
          <p:cNvSpPr/>
          <p:nvPr/>
        </p:nvSpPr>
        <p:spPr bwMode="auto">
          <a:xfrm>
            <a:off x="6553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09" name="Straight Connector 308"/>
          <p:cNvCxnSpPr>
            <a:stCxn id="247" idx="6"/>
            <a:endCxn id="307" idx="2"/>
          </p:cNvCxnSpPr>
          <p:nvPr/>
        </p:nvCxnSpPr>
        <p:spPr bwMode="auto">
          <a:xfrm>
            <a:off x="57150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0" name="Straight Connector 309"/>
          <p:cNvCxnSpPr>
            <a:stCxn id="307" idx="6"/>
            <a:endCxn id="308" idx="2"/>
          </p:cNvCxnSpPr>
          <p:nvPr/>
        </p:nvCxnSpPr>
        <p:spPr bwMode="auto">
          <a:xfrm>
            <a:off x="63246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1" name="Straight Connector 310"/>
          <p:cNvCxnSpPr>
            <a:stCxn id="301" idx="4"/>
            <a:endCxn id="307" idx="0"/>
          </p:cNvCxnSpPr>
          <p:nvPr/>
        </p:nvCxnSpPr>
        <p:spPr bwMode="auto">
          <a:xfrm>
            <a:off x="61341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2" name="Straight Connector 311"/>
          <p:cNvCxnSpPr>
            <a:stCxn id="302" idx="4"/>
            <a:endCxn id="308" idx="0"/>
          </p:cNvCxnSpPr>
          <p:nvPr/>
        </p:nvCxnSpPr>
        <p:spPr bwMode="auto">
          <a:xfrm>
            <a:off x="67437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3" name="Oval 312"/>
          <p:cNvSpPr/>
          <p:nvPr/>
        </p:nvSpPr>
        <p:spPr bwMode="auto">
          <a:xfrm>
            <a:off x="59436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14" name="Oval 313"/>
          <p:cNvSpPr/>
          <p:nvPr/>
        </p:nvSpPr>
        <p:spPr bwMode="auto">
          <a:xfrm>
            <a:off x="65532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15" name="Straight Connector 314"/>
          <p:cNvCxnSpPr>
            <a:stCxn id="253" idx="6"/>
            <a:endCxn id="313" idx="2"/>
          </p:cNvCxnSpPr>
          <p:nvPr/>
        </p:nvCxnSpPr>
        <p:spPr bwMode="auto">
          <a:xfrm>
            <a:off x="57150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6" name="Straight Connector 315"/>
          <p:cNvCxnSpPr>
            <a:stCxn id="313" idx="6"/>
            <a:endCxn id="314" idx="2"/>
          </p:cNvCxnSpPr>
          <p:nvPr/>
        </p:nvCxnSpPr>
        <p:spPr bwMode="auto">
          <a:xfrm>
            <a:off x="63246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7" name="Straight Connector 316"/>
          <p:cNvCxnSpPr>
            <a:stCxn id="307" idx="4"/>
            <a:endCxn id="313" idx="0"/>
          </p:cNvCxnSpPr>
          <p:nvPr/>
        </p:nvCxnSpPr>
        <p:spPr bwMode="auto">
          <a:xfrm>
            <a:off x="61341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8" name="Straight Connector 317"/>
          <p:cNvCxnSpPr>
            <a:stCxn id="308" idx="4"/>
            <a:endCxn id="314" idx="0"/>
          </p:cNvCxnSpPr>
          <p:nvPr/>
        </p:nvCxnSpPr>
        <p:spPr bwMode="auto">
          <a:xfrm>
            <a:off x="67437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9" name="Oval 318"/>
          <p:cNvSpPr/>
          <p:nvPr/>
        </p:nvSpPr>
        <p:spPr bwMode="auto">
          <a:xfrm>
            <a:off x="5943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0" name="Oval 319"/>
          <p:cNvSpPr/>
          <p:nvPr/>
        </p:nvSpPr>
        <p:spPr bwMode="auto">
          <a:xfrm>
            <a:off x="65532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21" name="Straight Connector 320"/>
          <p:cNvCxnSpPr>
            <a:stCxn id="259" idx="6"/>
            <a:endCxn id="319" idx="2"/>
          </p:cNvCxnSpPr>
          <p:nvPr/>
        </p:nvCxnSpPr>
        <p:spPr bwMode="auto">
          <a:xfrm>
            <a:off x="57150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2" name="Straight Connector 321"/>
          <p:cNvCxnSpPr>
            <a:stCxn id="319" idx="6"/>
            <a:endCxn id="320" idx="2"/>
          </p:cNvCxnSpPr>
          <p:nvPr/>
        </p:nvCxnSpPr>
        <p:spPr bwMode="auto">
          <a:xfrm>
            <a:off x="63246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3" name="Straight Connector 322"/>
          <p:cNvCxnSpPr>
            <a:stCxn id="313" idx="4"/>
            <a:endCxn id="319" idx="0"/>
          </p:cNvCxnSpPr>
          <p:nvPr/>
        </p:nvCxnSpPr>
        <p:spPr bwMode="auto">
          <a:xfrm>
            <a:off x="61341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4" name="Straight Connector 323"/>
          <p:cNvCxnSpPr>
            <a:stCxn id="314" idx="4"/>
            <a:endCxn id="320" idx="0"/>
          </p:cNvCxnSpPr>
          <p:nvPr/>
        </p:nvCxnSpPr>
        <p:spPr bwMode="auto">
          <a:xfrm>
            <a:off x="67437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5" name="Oval 324"/>
          <p:cNvSpPr/>
          <p:nvPr/>
        </p:nvSpPr>
        <p:spPr bwMode="auto">
          <a:xfrm>
            <a:off x="59436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26" name="Oval 325"/>
          <p:cNvSpPr/>
          <p:nvPr/>
        </p:nvSpPr>
        <p:spPr bwMode="auto">
          <a:xfrm>
            <a:off x="65532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27" name="Straight Connector 326"/>
          <p:cNvCxnSpPr>
            <a:stCxn id="265" idx="6"/>
            <a:endCxn id="325" idx="2"/>
          </p:cNvCxnSpPr>
          <p:nvPr/>
        </p:nvCxnSpPr>
        <p:spPr bwMode="auto">
          <a:xfrm>
            <a:off x="57150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8" name="Straight Connector 327"/>
          <p:cNvCxnSpPr>
            <a:stCxn id="325" idx="6"/>
            <a:endCxn id="326" idx="2"/>
          </p:cNvCxnSpPr>
          <p:nvPr/>
        </p:nvCxnSpPr>
        <p:spPr bwMode="auto">
          <a:xfrm>
            <a:off x="63246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9" name="Straight Connector 328"/>
          <p:cNvCxnSpPr>
            <a:stCxn id="319" idx="4"/>
            <a:endCxn id="325" idx="0"/>
          </p:cNvCxnSpPr>
          <p:nvPr/>
        </p:nvCxnSpPr>
        <p:spPr bwMode="auto">
          <a:xfrm>
            <a:off x="61341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0" name="Straight Connector 329"/>
          <p:cNvCxnSpPr>
            <a:stCxn id="320" idx="4"/>
            <a:endCxn id="326" idx="0"/>
          </p:cNvCxnSpPr>
          <p:nvPr/>
        </p:nvCxnSpPr>
        <p:spPr bwMode="auto">
          <a:xfrm>
            <a:off x="67437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1" name="Oval 330"/>
          <p:cNvSpPr/>
          <p:nvPr/>
        </p:nvSpPr>
        <p:spPr bwMode="auto">
          <a:xfrm>
            <a:off x="59436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2" name="Oval 331"/>
          <p:cNvSpPr/>
          <p:nvPr/>
        </p:nvSpPr>
        <p:spPr bwMode="auto">
          <a:xfrm>
            <a:off x="65532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33" name="Straight Connector 332"/>
          <p:cNvCxnSpPr>
            <a:stCxn id="271" idx="6"/>
            <a:endCxn id="331" idx="2"/>
          </p:cNvCxnSpPr>
          <p:nvPr/>
        </p:nvCxnSpPr>
        <p:spPr bwMode="auto">
          <a:xfrm>
            <a:off x="57150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4" name="Straight Connector 333"/>
          <p:cNvCxnSpPr>
            <a:stCxn id="331" idx="6"/>
            <a:endCxn id="332" idx="2"/>
          </p:cNvCxnSpPr>
          <p:nvPr/>
        </p:nvCxnSpPr>
        <p:spPr bwMode="auto">
          <a:xfrm>
            <a:off x="63246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5" name="Straight Connector 334"/>
          <p:cNvCxnSpPr>
            <a:stCxn id="325" idx="4"/>
            <a:endCxn id="331" idx="0"/>
          </p:cNvCxnSpPr>
          <p:nvPr/>
        </p:nvCxnSpPr>
        <p:spPr bwMode="auto">
          <a:xfrm>
            <a:off x="61341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6" name="Straight Connector 335"/>
          <p:cNvCxnSpPr>
            <a:stCxn id="326" idx="4"/>
            <a:endCxn id="332" idx="0"/>
          </p:cNvCxnSpPr>
          <p:nvPr/>
        </p:nvCxnSpPr>
        <p:spPr bwMode="auto">
          <a:xfrm>
            <a:off x="67437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37" name="Oval 336"/>
          <p:cNvSpPr/>
          <p:nvPr/>
        </p:nvSpPr>
        <p:spPr bwMode="auto">
          <a:xfrm>
            <a:off x="59436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8" name="Oval 337"/>
          <p:cNvSpPr/>
          <p:nvPr/>
        </p:nvSpPr>
        <p:spPr bwMode="auto">
          <a:xfrm>
            <a:off x="65532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39" name="Straight Connector 338"/>
          <p:cNvCxnSpPr>
            <a:stCxn id="277" idx="6"/>
            <a:endCxn id="337" idx="2"/>
          </p:cNvCxnSpPr>
          <p:nvPr/>
        </p:nvCxnSpPr>
        <p:spPr bwMode="auto">
          <a:xfrm>
            <a:off x="57150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0" name="Straight Connector 339"/>
          <p:cNvCxnSpPr>
            <a:stCxn id="337" idx="6"/>
            <a:endCxn id="338" idx="2"/>
          </p:cNvCxnSpPr>
          <p:nvPr/>
        </p:nvCxnSpPr>
        <p:spPr bwMode="auto">
          <a:xfrm>
            <a:off x="63246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1" name="Straight Connector 340"/>
          <p:cNvCxnSpPr>
            <a:stCxn id="331" idx="4"/>
            <a:endCxn id="337" idx="0"/>
          </p:cNvCxnSpPr>
          <p:nvPr/>
        </p:nvCxnSpPr>
        <p:spPr bwMode="auto">
          <a:xfrm>
            <a:off x="61341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2" name="Straight Connector 341"/>
          <p:cNvCxnSpPr>
            <a:stCxn id="332" idx="4"/>
            <a:endCxn id="338" idx="0"/>
          </p:cNvCxnSpPr>
          <p:nvPr/>
        </p:nvCxnSpPr>
        <p:spPr bwMode="auto">
          <a:xfrm>
            <a:off x="67437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43" name="Oval 342"/>
          <p:cNvSpPr/>
          <p:nvPr/>
        </p:nvSpPr>
        <p:spPr bwMode="auto">
          <a:xfrm>
            <a:off x="59436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4" name="Oval 343"/>
          <p:cNvSpPr/>
          <p:nvPr/>
        </p:nvSpPr>
        <p:spPr bwMode="auto">
          <a:xfrm>
            <a:off x="65532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45" name="Straight Connector 344"/>
          <p:cNvCxnSpPr>
            <a:stCxn id="283" idx="6"/>
            <a:endCxn id="343" idx="2"/>
          </p:cNvCxnSpPr>
          <p:nvPr/>
        </p:nvCxnSpPr>
        <p:spPr bwMode="auto">
          <a:xfrm>
            <a:off x="57150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6" name="Straight Connector 345"/>
          <p:cNvCxnSpPr>
            <a:stCxn id="343" idx="6"/>
            <a:endCxn id="344" idx="2"/>
          </p:cNvCxnSpPr>
          <p:nvPr/>
        </p:nvCxnSpPr>
        <p:spPr bwMode="auto">
          <a:xfrm>
            <a:off x="63246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7" name="Straight Connector 346"/>
          <p:cNvCxnSpPr>
            <a:stCxn id="337" idx="4"/>
            <a:endCxn id="343" idx="0"/>
          </p:cNvCxnSpPr>
          <p:nvPr/>
        </p:nvCxnSpPr>
        <p:spPr bwMode="auto">
          <a:xfrm>
            <a:off x="61341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8" name="Straight Connector 347"/>
          <p:cNvCxnSpPr>
            <a:stCxn id="338" idx="4"/>
            <a:endCxn id="344" idx="0"/>
          </p:cNvCxnSpPr>
          <p:nvPr/>
        </p:nvCxnSpPr>
        <p:spPr bwMode="auto">
          <a:xfrm>
            <a:off x="67437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3" name="Oval 352"/>
          <p:cNvSpPr/>
          <p:nvPr/>
        </p:nvSpPr>
        <p:spPr bwMode="auto">
          <a:xfrm>
            <a:off x="71628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54" name="Oval 353"/>
          <p:cNvSpPr/>
          <p:nvPr/>
        </p:nvSpPr>
        <p:spPr bwMode="auto">
          <a:xfrm>
            <a:off x="77724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5" name="Straight Connector 354"/>
          <p:cNvCxnSpPr>
            <a:stCxn id="302" idx="6"/>
            <a:endCxn id="353" idx="2"/>
          </p:cNvCxnSpPr>
          <p:nvPr/>
        </p:nvCxnSpPr>
        <p:spPr bwMode="auto">
          <a:xfrm>
            <a:off x="69342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6" name="Straight Connector 355"/>
          <p:cNvCxnSpPr>
            <a:stCxn id="353" idx="6"/>
            <a:endCxn id="354" idx="2"/>
          </p:cNvCxnSpPr>
          <p:nvPr/>
        </p:nvCxnSpPr>
        <p:spPr bwMode="auto">
          <a:xfrm>
            <a:off x="75438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59" name="Oval 358"/>
          <p:cNvSpPr/>
          <p:nvPr/>
        </p:nvSpPr>
        <p:spPr bwMode="auto">
          <a:xfrm>
            <a:off x="71628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0" name="Oval 359"/>
          <p:cNvSpPr/>
          <p:nvPr/>
        </p:nvSpPr>
        <p:spPr bwMode="auto">
          <a:xfrm>
            <a:off x="77724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61" name="Straight Connector 360"/>
          <p:cNvCxnSpPr>
            <a:stCxn id="308" idx="6"/>
            <a:endCxn id="359" idx="2"/>
          </p:cNvCxnSpPr>
          <p:nvPr/>
        </p:nvCxnSpPr>
        <p:spPr bwMode="auto">
          <a:xfrm>
            <a:off x="69342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2" name="Straight Connector 361"/>
          <p:cNvCxnSpPr>
            <a:stCxn id="359" idx="6"/>
            <a:endCxn id="360" idx="2"/>
          </p:cNvCxnSpPr>
          <p:nvPr/>
        </p:nvCxnSpPr>
        <p:spPr bwMode="auto">
          <a:xfrm>
            <a:off x="75438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3" name="Straight Connector 362"/>
          <p:cNvCxnSpPr>
            <a:stCxn id="353" idx="4"/>
            <a:endCxn id="359" idx="0"/>
          </p:cNvCxnSpPr>
          <p:nvPr/>
        </p:nvCxnSpPr>
        <p:spPr bwMode="auto">
          <a:xfrm>
            <a:off x="73533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4" name="Straight Connector 363"/>
          <p:cNvCxnSpPr>
            <a:stCxn id="354" idx="4"/>
            <a:endCxn id="360" idx="0"/>
          </p:cNvCxnSpPr>
          <p:nvPr/>
        </p:nvCxnSpPr>
        <p:spPr bwMode="auto">
          <a:xfrm>
            <a:off x="79629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65" name="Oval 364"/>
          <p:cNvSpPr/>
          <p:nvPr/>
        </p:nvSpPr>
        <p:spPr bwMode="auto">
          <a:xfrm>
            <a:off x="71628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66" name="Oval 365"/>
          <p:cNvSpPr/>
          <p:nvPr/>
        </p:nvSpPr>
        <p:spPr bwMode="auto">
          <a:xfrm>
            <a:off x="77724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67" name="Straight Connector 366"/>
          <p:cNvCxnSpPr>
            <a:stCxn id="314" idx="6"/>
            <a:endCxn id="365" idx="2"/>
          </p:cNvCxnSpPr>
          <p:nvPr/>
        </p:nvCxnSpPr>
        <p:spPr bwMode="auto">
          <a:xfrm>
            <a:off x="69342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8" name="Straight Connector 367"/>
          <p:cNvCxnSpPr>
            <a:stCxn id="365" idx="6"/>
            <a:endCxn id="366" idx="2"/>
          </p:cNvCxnSpPr>
          <p:nvPr/>
        </p:nvCxnSpPr>
        <p:spPr bwMode="auto">
          <a:xfrm>
            <a:off x="75438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9" name="Straight Connector 368"/>
          <p:cNvCxnSpPr>
            <a:stCxn id="359" idx="4"/>
            <a:endCxn id="365" idx="0"/>
          </p:cNvCxnSpPr>
          <p:nvPr/>
        </p:nvCxnSpPr>
        <p:spPr bwMode="auto">
          <a:xfrm>
            <a:off x="73533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0" name="Straight Connector 369"/>
          <p:cNvCxnSpPr>
            <a:stCxn id="360" idx="4"/>
            <a:endCxn id="366" idx="0"/>
          </p:cNvCxnSpPr>
          <p:nvPr/>
        </p:nvCxnSpPr>
        <p:spPr bwMode="auto">
          <a:xfrm>
            <a:off x="79629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1" name="Oval 370"/>
          <p:cNvSpPr/>
          <p:nvPr/>
        </p:nvSpPr>
        <p:spPr bwMode="auto">
          <a:xfrm>
            <a:off x="7162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2" name="Oval 371"/>
          <p:cNvSpPr/>
          <p:nvPr/>
        </p:nvSpPr>
        <p:spPr bwMode="auto">
          <a:xfrm>
            <a:off x="7772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73" name="Straight Connector 372"/>
          <p:cNvCxnSpPr>
            <a:stCxn id="320" idx="6"/>
            <a:endCxn id="371" idx="2"/>
          </p:cNvCxnSpPr>
          <p:nvPr/>
        </p:nvCxnSpPr>
        <p:spPr bwMode="auto">
          <a:xfrm>
            <a:off x="69342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4" name="Straight Connector 373"/>
          <p:cNvCxnSpPr>
            <a:stCxn id="371" idx="6"/>
            <a:endCxn id="372" idx="2"/>
          </p:cNvCxnSpPr>
          <p:nvPr/>
        </p:nvCxnSpPr>
        <p:spPr bwMode="auto">
          <a:xfrm>
            <a:off x="75438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5" name="Straight Connector 374"/>
          <p:cNvCxnSpPr>
            <a:stCxn id="365" idx="4"/>
            <a:endCxn id="371" idx="0"/>
          </p:cNvCxnSpPr>
          <p:nvPr/>
        </p:nvCxnSpPr>
        <p:spPr bwMode="auto">
          <a:xfrm>
            <a:off x="73533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6" name="Straight Connector 375"/>
          <p:cNvCxnSpPr>
            <a:stCxn id="366" idx="4"/>
            <a:endCxn id="372" idx="0"/>
          </p:cNvCxnSpPr>
          <p:nvPr/>
        </p:nvCxnSpPr>
        <p:spPr bwMode="auto">
          <a:xfrm>
            <a:off x="79629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77" name="Oval 376"/>
          <p:cNvSpPr/>
          <p:nvPr/>
        </p:nvSpPr>
        <p:spPr bwMode="auto">
          <a:xfrm>
            <a:off x="716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78" name="Oval 377"/>
          <p:cNvSpPr/>
          <p:nvPr/>
        </p:nvSpPr>
        <p:spPr bwMode="auto">
          <a:xfrm>
            <a:off x="77724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79" name="Straight Connector 378"/>
          <p:cNvCxnSpPr>
            <a:stCxn id="326" idx="6"/>
            <a:endCxn id="377" idx="2"/>
          </p:cNvCxnSpPr>
          <p:nvPr/>
        </p:nvCxnSpPr>
        <p:spPr bwMode="auto">
          <a:xfrm>
            <a:off x="69342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0" name="Straight Connector 379"/>
          <p:cNvCxnSpPr>
            <a:stCxn id="377" idx="6"/>
            <a:endCxn id="378" idx="2"/>
          </p:cNvCxnSpPr>
          <p:nvPr/>
        </p:nvCxnSpPr>
        <p:spPr bwMode="auto">
          <a:xfrm>
            <a:off x="75438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1" name="Straight Connector 380"/>
          <p:cNvCxnSpPr>
            <a:stCxn id="371" idx="4"/>
            <a:endCxn id="377" idx="0"/>
          </p:cNvCxnSpPr>
          <p:nvPr/>
        </p:nvCxnSpPr>
        <p:spPr bwMode="auto">
          <a:xfrm>
            <a:off x="73533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2" name="Straight Connector 381"/>
          <p:cNvCxnSpPr>
            <a:stCxn id="372" idx="4"/>
            <a:endCxn id="378" idx="0"/>
          </p:cNvCxnSpPr>
          <p:nvPr/>
        </p:nvCxnSpPr>
        <p:spPr bwMode="auto">
          <a:xfrm>
            <a:off x="79629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3" name="Oval 382"/>
          <p:cNvSpPr/>
          <p:nvPr/>
        </p:nvSpPr>
        <p:spPr bwMode="auto">
          <a:xfrm>
            <a:off x="71628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84" name="Oval 383"/>
          <p:cNvSpPr/>
          <p:nvPr/>
        </p:nvSpPr>
        <p:spPr bwMode="auto">
          <a:xfrm>
            <a:off x="77724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85" name="Straight Connector 384"/>
          <p:cNvCxnSpPr>
            <a:stCxn id="332" idx="6"/>
            <a:endCxn id="383" idx="2"/>
          </p:cNvCxnSpPr>
          <p:nvPr/>
        </p:nvCxnSpPr>
        <p:spPr bwMode="auto">
          <a:xfrm>
            <a:off x="69342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6" name="Straight Connector 385"/>
          <p:cNvCxnSpPr>
            <a:stCxn id="383" idx="6"/>
            <a:endCxn id="384" idx="2"/>
          </p:cNvCxnSpPr>
          <p:nvPr/>
        </p:nvCxnSpPr>
        <p:spPr bwMode="auto">
          <a:xfrm>
            <a:off x="75438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7" name="Straight Connector 386"/>
          <p:cNvCxnSpPr>
            <a:stCxn id="377" idx="4"/>
            <a:endCxn id="383" idx="0"/>
          </p:cNvCxnSpPr>
          <p:nvPr/>
        </p:nvCxnSpPr>
        <p:spPr bwMode="auto">
          <a:xfrm>
            <a:off x="73533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8" name="Straight Connector 387"/>
          <p:cNvCxnSpPr>
            <a:stCxn id="378" idx="4"/>
            <a:endCxn id="384" idx="0"/>
          </p:cNvCxnSpPr>
          <p:nvPr/>
        </p:nvCxnSpPr>
        <p:spPr bwMode="auto">
          <a:xfrm>
            <a:off x="79629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89" name="Oval 388"/>
          <p:cNvSpPr/>
          <p:nvPr/>
        </p:nvSpPr>
        <p:spPr bwMode="auto">
          <a:xfrm>
            <a:off x="71628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0" name="Oval 389"/>
          <p:cNvSpPr/>
          <p:nvPr/>
        </p:nvSpPr>
        <p:spPr bwMode="auto">
          <a:xfrm>
            <a:off x="77724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91" name="Straight Connector 390"/>
          <p:cNvCxnSpPr>
            <a:stCxn id="338" idx="6"/>
            <a:endCxn id="389" idx="2"/>
          </p:cNvCxnSpPr>
          <p:nvPr/>
        </p:nvCxnSpPr>
        <p:spPr bwMode="auto">
          <a:xfrm>
            <a:off x="69342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2" name="Straight Connector 391"/>
          <p:cNvCxnSpPr>
            <a:stCxn id="389" idx="6"/>
            <a:endCxn id="390" idx="2"/>
          </p:cNvCxnSpPr>
          <p:nvPr/>
        </p:nvCxnSpPr>
        <p:spPr bwMode="auto">
          <a:xfrm>
            <a:off x="75438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3" name="Straight Connector 392"/>
          <p:cNvCxnSpPr>
            <a:stCxn id="383" idx="4"/>
            <a:endCxn id="389" idx="0"/>
          </p:cNvCxnSpPr>
          <p:nvPr/>
        </p:nvCxnSpPr>
        <p:spPr bwMode="auto">
          <a:xfrm>
            <a:off x="73533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4" name="Straight Connector 393"/>
          <p:cNvCxnSpPr>
            <a:stCxn id="384" idx="4"/>
            <a:endCxn id="390" idx="0"/>
          </p:cNvCxnSpPr>
          <p:nvPr/>
        </p:nvCxnSpPr>
        <p:spPr bwMode="auto">
          <a:xfrm>
            <a:off x="79629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5" name="Oval 394"/>
          <p:cNvSpPr/>
          <p:nvPr/>
        </p:nvSpPr>
        <p:spPr bwMode="auto">
          <a:xfrm>
            <a:off x="71628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96" name="Oval 395"/>
          <p:cNvSpPr/>
          <p:nvPr/>
        </p:nvSpPr>
        <p:spPr bwMode="auto">
          <a:xfrm>
            <a:off x="77724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97" name="Straight Connector 396"/>
          <p:cNvCxnSpPr>
            <a:stCxn id="344" idx="6"/>
            <a:endCxn id="395" idx="2"/>
          </p:cNvCxnSpPr>
          <p:nvPr/>
        </p:nvCxnSpPr>
        <p:spPr bwMode="auto">
          <a:xfrm>
            <a:off x="69342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8" name="Straight Connector 397"/>
          <p:cNvCxnSpPr>
            <a:stCxn id="395" idx="6"/>
            <a:endCxn id="396" idx="2"/>
          </p:cNvCxnSpPr>
          <p:nvPr/>
        </p:nvCxnSpPr>
        <p:spPr bwMode="auto">
          <a:xfrm>
            <a:off x="75438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99" name="Straight Connector 398"/>
          <p:cNvCxnSpPr>
            <a:stCxn id="389" idx="4"/>
            <a:endCxn id="395" idx="0"/>
          </p:cNvCxnSpPr>
          <p:nvPr/>
        </p:nvCxnSpPr>
        <p:spPr bwMode="auto">
          <a:xfrm>
            <a:off x="73533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00" name="Straight Connector 399"/>
          <p:cNvCxnSpPr>
            <a:stCxn id="390" idx="4"/>
            <a:endCxn id="396" idx="0"/>
          </p:cNvCxnSpPr>
          <p:nvPr/>
        </p:nvCxnSpPr>
        <p:spPr bwMode="auto">
          <a:xfrm>
            <a:off x="79629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5" name="Oval 404"/>
          <p:cNvSpPr/>
          <p:nvPr/>
        </p:nvSpPr>
        <p:spPr bwMode="auto">
          <a:xfrm>
            <a:off x="8382000" y="1600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07" name="Straight Connector 406"/>
          <p:cNvCxnSpPr>
            <a:stCxn id="354" idx="6"/>
            <a:endCxn id="405" idx="2"/>
          </p:cNvCxnSpPr>
          <p:nvPr/>
        </p:nvCxnSpPr>
        <p:spPr bwMode="auto">
          <a:xfrm>
            <a:off x="8153400" y="1790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1" name="Oval 410"/>
          <p:cNvSpPr/>
          <p:nvPr/>
        </p:nvSpPr>
        <p:spPr bwMode="auto">
          <a:xfrm>
            <a:off x="83820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13" name="Straight Connector 412"/>
          <p:cNvCxnSpPr>
            <a:stCxn id="360" idx="6"/>
            <a:endCxn id="411" idx="2"/>
          </p:cNvCxnSpPr>
          <p:nvPr/>
        </p:nvCxnSpPr>
        <p:spPr bwMode="auto">
          <a:xfrm>
            <a:off x="8153400" y="2400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15" name="Straight Connector 414"/>
          <p:cNvCxnSpPr>
            <a:stCxn id="405" idx="4"/>
            <a:endCxn id="411" idx="0"/>
          </p:cNvCxnSpPr>
          <p:nvPr/>
        </p:nvCxnSpPr>
        <p:spPr bwMode="auto">
          <a:xfrm>
            <a:off x="8572500" y="1981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17" name="Oval 416"/>
          <p:cNvSpPr/>
          <p:nvPr/>
        </p:nvSpPr>
        <p:spPr bwMode="auto">
          <a:xfrm>
            <a:off x="8382000" y="2819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19" name="Straight Connector 418"/>
          <p:cNvCxnSpPr>
            <a:stCxn id="366" idx="6"/>
            <a:endCxn id="417" idx="2"/>
          </p:cNvCxnSpPr>
          <p:nvPr/>
        </p:nvCxnSpPr>
        <p:spPr bwMode="auto">
          <a:xfrm>
            <a:off x="8153400" y="3009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1" name="Straight Connector 420"/>
          <p:cNvCxnSpPr>
            <a:stCxn id="411" idx="4"/>
            <a:endCxn id="417" idx="0"/>
          </p:cNvCxnSpPr>
          <p:nvPr/>
        </p:nvCxnSpPr>
        <p:spPr bwMode="auto">
          <a:xfrm>
            <a:off x="8572500" y="2590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3" name="Oval 422"/>
          <p:cNvSpPr/>
          <p:nvPr/>
        </p:nvSpPr>
        <p:spPr bwMode="auto">
          <a:xfrm>
            <a:off x="83820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25" name="Straight Connector 424"/>
          <p:cNvCxnSpPr>
            <a:stCxn id="372" idx="6"/>
            <a:endCxn id="423" idx="2"/>
          </p:cNvCxnSpPr>
          <p:nvPr/>
        </p:nvCxnSpPr>
        <p:spPr bwMode="auto">
          <a:xfrm>
            <a:off x="8153400" y="36195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7" name="Straight Connector 426"/>
          <p:cNvCxnSpPr>
            <a:stCxn id="417" idx="4"/>
            <a:endCxn id="423" idx="0"/>
          </p:cNvCxnSpPr>
          <p:nvPr/>
        </p:nvCxnSpPr>
        <p:spPr bwMode="auto">
          <a:xfrm>
            <a:off x="8572500" y="32004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29" name="Oval 428"/>
          <p:cNvSpPr/>
          <p:nvPr/>
        </p:nvSpPr>
        <p:spPr bwMode="auto">
          <a:xfrm>
            <a:off x="8382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31" name="Straight Connector 430"/>
          <p:cNvCxnSpPr>
            <a:stCxn id="378" idx="6"/>
            <a:endCxn id="429" idx="2"/>
          </p:cNvCxnSpPr>
          <p:nvPr/>
        </p:nvCxnSpPr>
        <p:spPr bwMode="auto">
          <a:xfrm>
            <a:off x="8153400" y="42291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3" name="Straight Connector 432"/>
          <p:cNvCxnSpPr>
            <a:stCxn id="423" idx="4"/>
            <a:endCxn id="429" idx="0"/>
          </p:cNvCxnSpPr>
          <p:nvPr/>
        </p:nvCxnSpPr>
        <p:spPr bwMode="auto">
          <a:xfrm>
            <a:off x="8572500" y="38100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35" name="Oval 434"/>
          <p:cNvSpPr/>
          <p:nvPr/>
        </p:nvSpPr>
        <p:spPr bwMode="auto">
          <a:xfrm>
            <a:off x="8382000" y="4648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37" name="Straight Connector 436"/>
          <p:cNvCxnSpPr>
            <a:stCxn id="384" idx="6"/>
            <a:endCxn id="435" idx="2"/>
          </p:cNvCxnSpPr>
          <p:nvPr/>
        </p:nvCxnSpPr>
        <p:spPr bwMode="auto">
          <a:xfrm>
            <a:off x="8153400" y="48387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39" name="Straight Connector 438"/>
          <p:cNvCxnSpPr>
            <a:stCxn id="429" idx="4"/>
            <a:endCxn id="435" idx="0"/>
          </p:cNvCxnSpPr>
          <p:nvPr/>
        </p:nvCxnSpPr>
        <p:spPr bwMode="auto">
          <a:xfrm>
            <a:off x="8572500" y="44196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1" name="Oval 440"/>
          <p:cNvSpPr/>
          <p:nvPr/>
        </p:nvSpPr>
        <p:spPr bwMode="auto">
          <a:xfrm>
            <a:off x="8382000" y="5257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43" name="Straight Connector 442"/>
          <p:cNvCxnSpPr>
            <a:stCxn id="390" idx="6"/>
            <a:endCxn id="441" idx="2"/>
          </p:cNvCxnSpPr>
          <p:nvPr/>
        </p:nvCxnSpPr>
        <p:spPr bwMode="auto">
          <a:xfrm>
            <a:off x="8153400" y="54483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45" name="Straight Connector 444"/>
          <p:cNvCxnSpPr>
            <a:stCxn id="435" idx="4"/>
            <a:endCxn id="441" idx="0"/>
          </p:cNvCxnSpPr>
          <p:nvPr/>
        </p:nvCxnSpPr>
        <p:spPr bwMode="auto">
          <a:xfrm>
            <a:off x="8572500" y="50292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47" name="Oval 446"/>
          <p:cNvSpPr/>
          <p:nvPr/>
        </p:nvSpPr>
        <p:spPr bwMode="auto">
          <a:xfrm>
            <a:off x="8382000" y="58674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449" name="Straight Connector 448"/>
          <p:cNvCxnSpPr>
            <a:stCxn id="396" idx="6"/>
            <a:endCxn id="447" idx="2"/>
          </p:cNvCxnSpPr>
          <p:nvPr/>
        </p:nvCxnSpPr>
        <p:spPr bwMode="auto">
          <a:xfrm>
            <a:off x="8153400" y="6057900"/>
            <a:ext cx="228600" cy="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51" name="Straight Connector 450"/>
          <p:cNvCxnSpPr>
            <a:stCxn id="441" idx="4"/>
            <a:endCxn id="447" idx="0"/>
          </p:cNvCxnSpPr>
          <p:nvPr/>
        </p:nvCxnSpPr>
        <p:spPr bwMode="auto">
          <a:xfrm>
            <a:off x="8572500" y="5638800"/>
            <a:ext cx="0" cy="2286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40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Geo-data = regular graph</a:t>
            </a:r>
          </a:p>
        </p:txBody>
      </p:sp>
    </p:spTree>
    <p:extLst>
      <p:ext uri="{BB962C8B-B14F-4D97-AF65-F5344CB8AC3E}">
        <p14:creationId xmlns:p14="http://schemas.microsoft.com/office/powerpoint/2010/main" val="4419392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Four-level_Z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71600"/>
            <a:ext cx="5162550" cy="5162550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Space-filling curves: Z-Order Curves</a:t>
            </a:r>
          </a:p>
        </p:txBody>
      </p:sp>
    </p:spTree>
    <p:extLst>
      <p:ext uri="{BB962C8B-B14F-4D97-AF65-F5344CB8AC3E}">
        <p14:creationId xmlns:p14="http://schemas.microsoft.com/office/powerpoint/2010/main" val="99694941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Hilbert_curve.svg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432084"/>
            <a:ext cx="7543800" cy="504491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Space-filling curves: Hilbert Curves</a:t>
            </a:r>
          </a:p>
        </p:txBody>
      </p:sp>
    </p:spTree>
    <p:extLst>
      <p:ext uri="{BB962C8B-B14F-4D97-AF65-F5344CB8AC3E}">
        <p14:creationId xmlns:p14="http://schemas.microsoft.com/office/powerpoint/2010/main" val="272185299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Simple Partitioning Techniques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362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Hash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1104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Range partitioning on some underlying linearization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92044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Web pages: lexicographic sort of domain-reversed URLs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Social networks: sort by demographic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characteristics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Geo data: space-filling curves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6229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But what about graphs in general?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05312461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paceball.gif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65650" y="3422650"/>
            <a:ext cx="12700" cy="12700"/>
          </a:xfrm>
          <a:prstGeom prst="rect">
            <a:avLst/>
          </a:prstGeom>
        </p:spPr>
      </p:pic>
      <p:pic>
        <p:nvPicPr>
          <p:cNvPr id="5" name="Picture 4" descr="4324320625_cd0f67e35e.jpg"/>
          <p:cNvPicPr>
            <a:picLocks noChangeAspect="1"/>
          </p:cNvPicPr>
          <p:nvPr/>
        </p:nvPicPr>
        <p:blipFill>
          <a:blip r:embed="rId3" cstate="print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39624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</a:t>
            </a:r>
            <a:r>
              <a:rPr lang="en-US" sz="1000" b="0" dirty="0" smtClean="0"/>
              <a:t> http://www.flickr.com/photos/fusedforces/4324320625/</a:t>
            </a:r>
            <a:endParaRPr lang="en-US" sz="1000" b="0" dirty="0"/>
          </a:p>
        </p:txBody>
      </p:sp>
    </p:spTree>
    <p:extLst>
      <p:ext uri="{BB962C8B-B14F-4D97-AF65-F5344CB8AC3E}">
        <p14:creationId xmlns:p14="http://schemas.microsoft.com/office/powerpoint/2010/main" val="42259154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General-Purpose Graph Partitioning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Recursive bisection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43346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Graph coarsening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15355061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Characteristics of Graph Algorithms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Parallel graph traversals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670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Local computations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along graph edges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784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</a:p>
        </p:txBody>
      </p:sp>
      <p:sp>
        <p:nvSpPr>
          <p:cNvPr id="13" name="TextBox 12"/>
          <p:cNvSpPr txBox="1"/>
          <p:nvPr/>
        </p:nvSpPr>
        <p:spPr>
          <a:xfrm rot="204523">
            <a:off x="3284114" y="2043795"/>
            <a:ext cx="4953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Irregular structure and data access patterns!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9776967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1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-partition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06435" y="1295400"/>
            <a:ext cx="6365965" cy="51816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Karypis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and Kumar. (1998) A Fast and High Quality Multilevel Scheme for Partitioning Irregular </a:t>
            </a:r>
            <a:r>
              <a:rPr lang="en-US" sz="1200" b="0" dirty="0" smtClean="0">
                <a:solidFill>
                  <a:schemeClr val="bg1"/>
                </a:solidFill>
                <a:latin typeface="Gill Sans"/>
                <a:cs typeface="Gill Sans"/>
              </a:rPr>
              <a:t>Graphs.</a:t>
            </a:r>
            <a:endParaRPr lang="en-US" sz="1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General-Purpose Graph Partitioning</a:t>
            </a:r>
          </a:p>
        </p:txBody>
      </p:sp>
    </p:spTree>
    <p:extLst>
      <p:ext uri="{BB962C8B-B14F-4D97-AF65-F5344CB8AC3E}">
        <p14:creationId xmlns:p14="http://schemas.microsoft.com/office/powerpoint/2010/main" val="19486365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0" y="6553200"/>
            <a:ext cx="9144000" cy="27699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200" b="0" dirty="0" err="1">
                <a:solidFill>
                  <a:schemeClr val="bg1"/>
                </a:solidFill>
                <a:latin typeface="Gill Sans"/>
                <a:cs typeface="Gill Sans"/>
              </a:rPr>
              <a:t>Karypis</a:t>
            </a: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 and Kumar. (1998) A Fast and High Quality Multilevel Scheme for Partitioning Irregular </a:t>
            </a:r>
            <a:r>
              <a:rPr lang="en-US" sz="1200" b="0" dirty="0" smtClean="0">
                <a:solidFill>
                  <a:schemeClr val="bg1"/>
                </a:solidFill>
                <a:latin typeface="Gill Sans"/>
                <a:cs typeface="Gill Sans"/>
              </a:rPr>
              <a:t>Graphs.</a:t>
            </a:r>
            <a:endParaRPr lang="en-US" sz="12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pic>
        <p:nvPicPr>
          <p:cNvPr id="5" name="Picture 4" descr="graph-coarsening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0" y="1219200"/>
            <a:ext cx="3014870" cy="5334000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 Coarsening</a:t>
            </a:r>
          </a:p>
        </p:txBody>
      </p:sp>
      <p:sp>
        <p:nvSpPr>
          <p:cNvPr id="7" name="TextBox 6"/>
          <p:cNvSpPr txBox="1"/>
          <p:nvPr/>
        </p:nvSpPr>
        <p:spPr>
          <a:xfrm rot="20882970">
            <a:off x="4881892" y="3600499"/>
            <a:ext cx="3352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FF000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Non-trivial problem itself!</a:t>
            </a:r>
            <a:endParaRPr lang="en-GB" sz="2000" b="0" dirty="0">
              <a:solidFill>
                <a:srgbClr val="FF000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144622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</p:bld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Graph Coarsening Challenges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Difficult to identify dense neighborhoods in large graphs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43346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Local methods to the rescue?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06225542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/>
      <p:bldP spid="8" grpId="0"/>
    </p:bld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3"/>
          <p:cNvSpPr/>
          <p:nvPr/>
        </p:nvSpPr>
        <p:spPr bwMode="auto">
          <a:xfrm>
            <a:off x="32766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" name="Oval 4"/>
          <p:cNvSpPr/>
          <p:nvPr/>
        </p:nvSpPr>
        <p:spPr bwMode="auto">
          <a:xfrm>
            <a:off x="41148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7" name="Straight Connector 6"/>
          <p:cNvCxnSpPr>
            <a:stCxn id="4" idx="5"/>
            <a:endCxn id="5" idx="1"/>
          </p:cNvCxnSpPr>
          <p:nvPr/>
        </p:nvCxnSpPr>
        <p:spPr bwMode="auto">
          <a:xfrm>
            <a:off x="36018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" name="Straight Connector 7"/>
          <p:cNvCxnSpPr>
            <a:stCxn id="5" idx="7"/>
            <a:endCxn id="19" idx="3"/>
          </p:cNvCxnSpPr>
          <p:nvPr/>
        </p:nvCxnSpPr>
        <p:spPr bwMode="auto">
          <a:xfrm flipV="1">
            <a:off x="4440004" y="3068404"/>
            <a:ext cx="6449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Oval 18"/>
          <p:cNvSpPr/>
          <p:nvPr/>
        </p:nvSpPr>
        <p:spPr bwMode="auto">
          <a:xfrm>
            <a:off x="5029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0" name="Oval 19"/>
          <p:cNvSpPr/>
          <p:nvPr/>
        </p:nvSpPr>
        <p:spPr bwMode="auto">
          <a:xfrm>
            <a:off x="4953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2" name="Straight Connector 21"/>
          <p:cNvCxnSpPr>
            <a:stCxn id="5" idx="5"/>
            <a:endCxn id="20" idx="1"/>
          </p:cNvCxnSpPr>
          <p:nvPr/>
        </p:nvCxnSpPr>
        <p:spPr bwMode="auto">
          <a:xfrm>
            <a:off x="4440004" y="37542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8" name="Oval 27"/>
          <p:cNvSpPr/>
          <p:nvPr/>
        </p:nvSpPr>
        <p:spPr bwMode="auto">
          <a:xfrm>
            <a:off x="34290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29" name="Straight Connector 28"/>
          <p:cNvCxnSpPr>
            <a:stCxn id="5" idx="3"/>
            <a:endCxn id="28" idx="7"/>
          </p:cNvCxnSpPr>
          <p:nvPr/>
        </p:nvCxnSpPr>
        <p:spPr bwMode="auto">
          <a:xfrm flipH="1">
            <a:off x="37542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" name="Oval 31"/>
          <p:cNvSpPr/>
          <p:nvPr/>
        </p:nvSpPr>
        <p:spPr bwMode="auto">
          <a:xfrm>
            <a:off x="4495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3" name="Oval 32"/>
          <p:cNvSpPr/>
          <p:nvPr/>
        </p:nvSpPr>
        <p:spPr bwMode="auto">
          <a:xfrm>
            <a:off x="5791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34" name="Oval 33"/>
          <p:cNvSpPr/>
          <p:nvPr/>
        </p:nvSpPr>
        <p:spPr bwMode="auto">
          <a:xfrm>
            <a:off x="5867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35" name="Straight Connector 34"/>
          <p:cNvCxnSpPr>
            <a:stCxn id="32" idx="5"/>
            <a:endCxn id="19" idx="1"/>
          </p:cNvCxnSpPr>
          <p:nvPr/>
        </p:nvCxnSpPr>
        <p:spPr bwMode="auto">
          <a:xfrm>
            <a:off x="4821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Connector 37"/>
          <p:cNvCxnSpPr>
            <a:stCxn id="33" idx="3"/>
            <a:endCxn id="19" idx="7"/>
          </p:cNvCxnSpPr>
          <p:nvPr/>
        </p:nvCxnSpPr>
        <p:spPr bwMode="auto">
          <a:xfrm flipH="1">
            <a:off x="5354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2" name="Straight Connector 41"/>
          <p:cNvCxnSpPr>
            <a:stCxn id="34" idx="3"/>
            <a:endCxn id="20" idx="7"/>
          </p:cNvCxnSpPr>
          <p:nvPr/>
        </p:nvCxnSpPr>
        <p:spPr bwMode="auto">
          <a:xfrm flipH="1">
            <a:off x="5278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6" name="Straight Connector 45"/>
          <p:cNvCxnSpPr>
            <a:stCxn id="34" idx="1"/>
            <a:endCxn id="19" idx="5"/>
          </p:cNvCxnSpPr>
          <p:nvPr/>
        </p:nvCxnSpPr>
        <p:spPr bwMode="auto">
          <a:xfrm flipH="1" flipV="1">
            <a:off x="5354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9" name="Straight Connector 48"/>
          <p:cNvCxnSpPr>
            <a:stCxn id="19" idx="4"/>
            <a:endCxn id="20" idx="0"/>
          </p:cNvCxnSpPr>
          <p:nvPr/>
        </p:nvCxnSpPr>
        <p:spPr bwMode="auto">
          <a:xfrm flipH="1">
            <a:off x="5143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2" name="Straight Connector 51"/>
          <p:cNvCxnSpPr/>
          <p:nvPr/>
        </p:nvCxnSpPr>
        <p:spPr bwMode="auto">
          <a:xfrm flipH="1">
            <a:off x="4572000" y="2667000"/>
            <a:ext cx="76200" cy="2362200"/>
          </a:xfrm>
          <a:prstGeom prst="line">
            <a:avLst/>
          </a:prstGeom>
          <a:ln>
            <a:solidFill>
              <a:srgbClr val="FF0000"/>
            </a:solidFill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</p:spTree>
    <p:extLst>
      <p:ext uri="{BB962C8B-B14F-4D97-AF65-F5344CB8AC3E}">
        <p14:creationId xmlns:p14="http://schemas.microsoft.com/office/powerpoint/2010/main" val="129633126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55" idx="7"/>
            <a:endCxn id="58" idx="3"/>
          </p:cNvCxnSpPr>
          <p:nvPr/>
        </p:nvCxnSpPr>
        <p:spPr bwMode="auto">
          <a:xfrm flipV="1">
            <a:off x="4363804" y="3068404"/>
            <a:ext cx="1102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55" idx="5"/>
            <a:endCxn id="59" idx="1"/>
          </p:cNvCxnSpPr>
          <p:nvPr/>
        </p:nvCxnSpPr>
        <p:spPr bwMode="auto">
          <a:xfrm>
            <a:off x="4363804" y="3754204"/>
            <a:ext cx="1025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Partition</a:t>
            </a:r>
          </a:p>
        </p:txBody>
      </p:sp>
    </p:spTree>
    <p:extLst>
      <p:ext uri="{BB962C8B-B14F-4D97-AF65-F5344CB8AC3E}">
        <p14:creationId xmlns:p14="http://schemas.microsoft.com/office/powerpoint/2010/main" val="95384529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Rounded Rectangle 73"/>
          <p:cNvSpPr/>
          <p:nvPr/>
        </p:nvSpPr>
        <p:spPr bwMode="auto">
          <a:xfrm>
            <a:off x="2438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73" name="Rounded Rectangle 72"/>
          <p:cNvSpPr/>
          <p:nvPr/>
        </p:nvSpPr>
        <p:spPr bwMode="auto">
          <a:xfrm>
            <a:off x="4724400" y="1828800"/>
            <a:ext cx="2133600" cy="3352800"/>
          </a:xfrm>
          <a:prstGeom prst="round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00400" y="2590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5" name="Oval 54"/>
          <p:cNvSpPr/>
          <p:nvPr/>
        </p:nvSpPr>
        <p:spPr bwMode="auto">
          <a:xfrm>
            <a:off x="4038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56" name="Straight Connector 55"/>
          <p:cNvCxnSpPr>
            <a:stCxn id="54" idx="5"/>
            <a:endCxn id="55" idx="1"/>
          </p:cNvCxnSpPr>
          <p:nvPr/>
        </p:nvCxnSpPr>
        <p:spPr bwMode="auto">
          <a:xfrm>
            <a:off x="3525604" y="2916004"/>
            <a:ext cx="5687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7" name="Straight Connector 56"/>
          <p:cNvCxnSpPr>
            <a:stCxn id="22" idx="7"/>
            <a:endCxn id="58" idx="3"/>
          </p:cNvCxnSpPr>
          <p:nvPr/>
        </p:nvCxnSpPr>
        <p:spPr bwMode="auto">
          <a:xfrm flipV="1">
            <a:off x="5125804" y="3068404"/>
            <a:ext cx="340192" cy="4163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8" name="Oval 57"/>
          <p:cNvSpPr/>
          <p:nvPr/>
        </p:nvSpPr>
        <p:spPr bwMode="auto">
          <a:xfrm>
            <a:off x="5410200" y="2743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59" name="Oval 58"/>
          <p:cNvSpPr/>
          <p:nvPr/>
        </p:nvSpPr>
        <p:spPr bwMode="auto">
          <a:xfrm>
            <a:off x="5334000" y="42672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0" name="Straight Connector 59"/>
          <p:cNvCxnSpPr>
            <a:stCxn id="22" idx="5"/>
            <a:endCxn id="59" idx="1"/>
          </p:cNvCxnSpPr>
          <p:nvPr/>
        </p:nvCxnSpPr>
        <p:spPr bwMode="auto">
          <a:xfrm>
            <a:off x="5125804" y="3754204"/>
            <a:ext cx="263992" cy="568792"/>
          </a:xfrm>
          <a:prstGeom prst="line">
            <a:avLst/>
          </a:prstGeom>
          <a:ln>
            <a:prstDash val="dash"/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Oval 60"/>
          <p:cNvSpPr/>
          <p:nvPr/>
        </p:nvSpPr>
        <p:spPr bwMode="auto">
          <a:xfrm>
            <a:off x="3352800" y="4038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2" name="Straight Connector 61"/>
          <p:cNvCxnSpPr>
            <a:stCxn id="55" idx="3"/>
            <a:endCxn id="61" idx="7"/>
          </p:cNvCxnSpPr>
          <p:nvPr/>
        </p:nvCxnSpPr>
        <p:spPr bwMode="auto">
          <a:xfrm flipH="1">
            <a:off x="3678004" y="3754204"/>
            <a:ext cx="4163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3" name="Oval 62"/>
          <p:cNvSpPr/>
          <p:nvPr/>
        </p:nvSpPr>
        <p:spPr bwMode="auto">
          <a:xfrm>
            <a:off x="4876800" y="21336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4" name="Oval 63"/>
          <p:cNvSpPr/>
          <p:nvPr/>
        </p:nvSpPr>
        <p:spPr bwMode="auto">
          <a:xfrm>
            <a:off x="6172200" y="22098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65" name="Oval 64"/>
          <p:cNvSpPr/>
          <p:nvPr/>
        </p:nvSpPr>
        <p:spPr bwMode="auto">
          <a:xfrm>
            <a:off x="62484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cxnSp>
        <p:nvCxnSpPr>
          <p:cNvPr id="66" name="Straight Connector 65"/>
          <p:cNvCxnSpPr>
            <a:stCxn id="63" idx="5"/>
            <a:endCxn id="58" idx="1"/>
          </p:cNvCxnSpPr>
          <p:nvPr/>
        </p:nvCxnSpPr>
        <p:spPr bwMode="auto">
          <a:xfrm>
            <a:off x="5202004" y="2458804"/>
            <a:ext cx="263992" cy="3401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7" name="Straight Connector 66"/>
          <p:cNvCxnSpPr>
            <a:stCxn id="64" idx="3"/>
            <a:endCxn id="58" idx="7"/>
          </p:cNvCxnSpPr>
          <p:nvPr/>
        </p:nvCxnSpPr>
        <p:spPr bwMode="auto">
          <a:xfrm flipH="1">
            <a:off x="5735404" y="2535004"/>
            <a:ext cx="492592" cy="2639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8" name="Straight Connector 67"/>
          <p:cNvCxnSpPr>
            <a:stCxn id="65" idx="3"/>
            <a:endCxn id="59" idx="7"/>
          </p:cNvCxnSpPr>
          <p:nvPr/>
        </p:nvCxnSpPr>
        <p:spPr bwMode="auto">
          <a:xfrm flipH="1">
            <a:off x="5659204" y="3754204"/>
            <a:ext cx="644992" cy="5687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9" name="Straight Connector 68"/>
          <p:cNvCxnSpPr>
            <a:stCxn id="65" idx="1"/>
            <a:endCxn id="58" idx="5"/>
          </p:cNvCxnSpPr>
          <p:nvPr/>
        </p:nvCxnSpPr>
        <p:spPr bwMode="auto">
          <a:xfrm flipH="1" flipV="1">
            <a:off x="5735404" y="3068404"/>
            <a:ext cx="568792" cy="416392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0" name="Straight Connector 69"/>
          <p:cNvCxnSpPr>
            <a:stCxn id="58" idx="4"/>
            <a:endCxn id="59" idx="0"/>
          </p:cNvCxnSpPr>
          <p:nvPr/>
        </p:nvCxnSpPr>
        <p:spPr bwMode="auto">
          <a:xfrm flipH="1">
            <a:off x="5524500" y="3124200"/>
            <a:ext cx="76200" cy="1143000"/>
          </a:xfrm>
          <a:prstGeom prst="lin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Oval 21"/>
          <p:cNvSpPr/>
          <p:nvPr/>
        </p:nvSpPr>
        <p:spPr bwMode="auto">
          <a:xfrm>
            <a:off x="4800600" y="3429000"/>
            <a:ext cx="381000" cy="3810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tx1"/>
              </a:solidFill>
              <a:effectLst/>
              <a:latin typeface="Arial" charset="0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0" y="5392579"/>
            <a:ext cx="9144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issue?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0" y="59215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The fastest current graph algorithms combine </a:t>
            </a:r>
            <a:b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</a:br>
            <a:r>
              <a:rPr lang="en-US" sz="2000" b="0" dirty="0" smtClean="0">
                <a:solidFill>
                  <a:srgbClr val="FF0000"/>
                </a:solidFill>
                <a:latin typeface="Gill Sans"/>
                <a:cs typeface="Gill Sans"/>
              </a:rPr>
              <a:t>smart partitioning with asynchronous iterations</a:t>
            </a:r>
            <a:endParaRPr lang="en-US" sz="20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Partition + Replicate</a:t>
            </a:r>
          </a:p>
        </p:txBody>
      </p:sp>
    </p:spTree>
    <p:extLst>
      <p:ext uri="{BB962C8B-B14F-4D97-AF65-F5344CB8AC3E}">
        <p14:creationId xmlns:p14="http://schemas.microsoft.com/office/powerpoint/2010/main" val="111808753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/>
      <p:bldP spid="25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ue_rubbish_bins_in_a_circl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(Waste container)</a:t>
            </a:r>
            <a:endParaRPr lang="en-US" sz="1000" b="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Graph Processing Frameworks</a:t>
            </a:r>
          </a:p>
        </p:txBody>
      </p:sp>
    </p:spTree>
    <p:extLst>
      <p:ext uri="{BB962C8B-B14F-4D97-AF65-F5344CB8AC3E}">
        <p14:creationId xmlns:p14="http://schemas.microsoft.com/office/powerpoint/2010/main" val="30646653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 rot="21149205">
            <a:off x="1992469" y="3010262"/>
            <a:ext cx="52888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Still not particularly satisfying?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 rot="21120000">
            <a:off x="5768510" y="5683933"/>
            <a:ext cx="2819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What’s the issue?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 rot="21120000">
            <a:off x="5777943" y="6063348"/>
            <a:ext cx="3118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Think like a vertex!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9275323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8" grpId="0"/>
      <p:bldP spid="29" grpId="0"/>
    </p:bld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Computational Model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524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Based on Bulk Synchronous Parallel (BSP)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9050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Computational units encoded in a directed graph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Computation proceeds in a series of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supersteps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Message passing architecture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7831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vertex, at each </a:t>
            </a: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superstep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559313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Receives messages directed at it from previous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Executes a user-defined function (modifying state)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Emits messages to other vertices (for the next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)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80357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Termination: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184576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A vertex can choose to deactivate itself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Is “woken up” if new messages received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Computation halts when all vertices are inactive</a:t>
            </a:r>
          </a:p>
        </p:txBody>
      </p:sp>
    </p:spTree>
    <p:extLst>
      <p:ext uri="{BB962C8B-B14F-4D97-AF65-F5344CB8AC3E}">
        <p14:creationId xmlns:p14="http://schemas.microsoft.com/office/powerpoint/2010/main" val="71661853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11" grpId="0"/>
      <p:bldP spid="12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3352800" y="987422"/>
            <a:ext cx="3962400" cy="534988"/>
            <a:chOff x="1524000" y="2208211"/>
            <a:chExt cx="3962400" cy="534988"/>
          </a:xfrm>
        </p:grpSpPr>
        <p:sp>
          <p:nvSpPr>
            <p:cNvPr id="5" name="Oval 4"/>
            <p:cNvSpPr/>
            <p:nvPr/>
          </p:nvSpPr>
          <p:spPr bwMode="auto">
            <a:xfrm>
              <a:off x="15240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6" name="Oval 5"/>
            <p:cNvSpPr/>
            <p:nvPr/>
          </p:nvSpPr>
          <p:spPr bwMode="auto">
            <a:xfrm>
              <a:off x="23622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" name="Oval 6"/>
            <p:cNvSpPr/>
            <p:nvPr/>
          </p:nvSpPr>
          <p:spPr bwMode="auto">
            <a:xfrm>
              <a:off x="32004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8" name="Oval 7"/>
            <p:cNvSpPr/>
            <p:nvPr/>
          </p:nvSpPr>
          <p:spPr bwMode="auto">
            <a:xfrm>
              <a:off x="40386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9" name="Oval 8"/>
            <p:cNvSpPr/>
            <p:nvPr/>
          </p:nvSpPr>
          <p:spPr bwMode="auto">
            <a:xfrm>
              <a:off x="4953000" y="2209005"/>
              <a:ext cx="533400" cy="533400"/>
            </a:xfrm>
            <a:prstGeom prst="ellipse">
              <a:avLst/>
            </a:prstGeom>
            <a:ln>
              <a:headEnd type="none" w="med" len="med"/>
              <a:tailEnd type="none" w="med" len="med"/>
            </a:ln>
          </p:spPr>
          <p:style>
            <a:lnRef idx="0">
              <a:schemeClr val="accent5"/>
            </a:lnRef>
            <a:fillRef idx="3">
              <a:schemeClr val="accent5"/>
            </a:fillRef>
            <a:effectRef idx="3">
              <a:schemeClr val="accent5"/>
            </a:effectRef>
            <a:fontRef idx="minor">
              <a:schemeClr val="lt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6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cxnSp>
          <p:nvCxnSpPr>
            <p:cNvPr id="13" name="Straight Arrow Connector 12"/>
            <p:cNvCxnSpPr>
              <a:stCxn id="5" idx="0"/>
              <a:endCxn id="8" idx="0"/>
            </p:cNvCxnSpPr>
            <p:nvPr/>
          </p:nvCxnSpPr>
          <p:spPr bwMode="auto">
            <a:xfrm rot="5400000" flipH="1" flipV="1">
              <a:off x="3048000" y="951705"/>
              <a:ext cx="1588" cy="2514600"/>
            </a:xfrm>
            <a:prstGeom prst="curvedConnector3">
              <a:avLst>
                <a:gd name="adj1" fmla="val 18660831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19" name="Straight Arrow Connector 12"/>
            <p:cNvCxnSpPr>
              <a:stCxn id="5" idx="0"/>
              <a:endCxn id="7" idx="0"/>
            </p:cNvCxnSpPr>
            <p:nvPr/>
          </p:nvCxnSpPr>
          <p:spPr bwMode="auto">
            <a:xfrm rot="5400000" flipH="1" flipV="1">
              <a:off x="2628900" y="1370805"/>
              <a:ext cx="1588" cy="1676400"/>
            </a:xfrm>
            <a:prstGeom prst="curvedConnector3">
              <a:avLst>
                <a:gd name="adj1" fmla="val 1439546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2" name="Straight Arrow Connector 12"/>
            <p:cNvCxnSpPr>
              <a:stCxn id="6" idx="0"/>
              <a:endCxn id="9" idx="0"/>
            </p:cNvCxnSpPr>
            <p:nvPr/>
          </p:nvCxnSpPr>
          <p:spPr bwMode="auto">
            <a:xfrm rot="5400000" flipH="1" flipV="1">
              <a:off x="3924300" y="913605"/>
              <a:ext cx="1588" cy="2590800"/>
            </a:xfrm>
            <a:prstGeom prst="curvedConnector3">
              <a:avLst>
                <a:gd name="adj1" fmla="val 25058753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6" name="Straight Arrow Connector 12"/>
            <p:cNvCxnSpPr>
              <a:stCxn id="8" idx="0"/>
              <a:endCxn id="9" idx="0"/>
            </p:cNvCxnSpPr>
            <p:nvPr/>
          </p:nvCxnSpPr>
          <p:spPr bwMode="auto">
            <a:xfrm rot="5400000" flipH="1" flipV="1">
              <a:off x="4762500" y="1751805"/>
              <a:ext cx="1588" cy="914400"/>
            </a:xfrm>
            <a:prstGeom prst="curvedConnector3">
              <a:avLst>
                <a:gd name="adj1" fmla="val 1439546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29" name="Straight Arrow Connector 12"/>
            <p:cNvCxnSpPr>
              <a:stCxn id="9" idx="4"/>
              <a:endCxn id="5" idx="4"/>
            </p:cNvCxnSpPr>
            <p:nvPr/>
          </p:nvCxnSpPr>
          <p:spPr bwMode="auto">
            <a:xfrm rot="5400000">
              <a:off x="3505200" y="1027905"/>
              <a:ext cx="1588" cy="3429000"/>
            </a:xfrm>
            <a:prstGeom prst="curvedConnector3">
              <a:avLst>
                <a:gd name="adj1" fmla="val 26125126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3" name="Straight Arrow Connector 12"/>
            <p:cNvCxnSpPr>
              <a:stCxn id="8" idx="4"/>
              <a:endCxn id="6" idx="4"/>
            </p:cNvCxnSpPr>
            <p:nvPr/>
          </p:nvCxnSpPr>
          <p:spPr bwMode="auto">
            <a:xfrm rot="5400000">
              <a:off x="3467100" y="1904205"/>
              <a:ext cx="1588" cy="1676400"/>
            </a:xfrm>
            <a:prstGeom prst="curvedConnector3">
              <a:avLst>
                <a:gd name="adj1" fmla="val 17594458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37" name="Straight Arrow Connector 12"/>
            <p:cNvCxnSpPr>
              <a:stCxn id="8" idx="4"/>
              <a:endCxn id="7" idx="4"/>
            </p:cNvCxnSpPr>
            <p:nvPr/>
          </p:nvCxnSpPr>
          <p:spPr bwMode="auto">
            <a:xfrm rot="5400000">
              <a:off x="3886200" y="2323305"/>
              <a:ext cx="1588" cy="838200"/>
            </a:xfrm>
            <a:prstGeom prst="curvedConnector3">
              <a:avLst>
                <a:gd name="adj1" fmla="val 11729597"/>
              </a:avLst>
            </a:prstGeom>
            <a:ln w="12700">
              <a:headEnd type="none" w="med" len="med"/>
              <a:tailEnd type="triangle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72" name="TextBox 71"/>
          <p:cNvSpPr txBox="1"/>
          <p:nvPr/>
        </p:nvSpPr>
        <p:spPr>
          <a:xfrm>
            <a:off x="1524000" y="1044512"/>
            <a:ext cx="1600200" cy="400110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sz="20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superstep</a:t>
            </a:r>
            <a:r>
              <a:rPr lang="en-US" sz="2000" b="0" dirty="0" smtClean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  <a:r>
              <a:rPr lang="en-US" sz="2000" b="0" i="1" dirty="0" err="1" smtClean="0">
                <a:solidFill>
                  <a:schemeClr val="bg1"/>
                </a:solidFill>
                <a:latin typeface="Gill Sans"/>
                <a:cs typeface="Gill Sans"/>
              </a:rPr>
              <a:t>t</a:t>
            </a:r>
            <a:endParaRPr lang="en-US" sz="20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grpSp>
        <p:nvGrpSpPr>
          <p:cNvPr id="57" name="Group 56"/>
          <p:cNvGrpSpPr/>
          <p:nvPr/>
        </p:nvGrpSpPr>
        <p:grpSpPr>
          <a:xfrm>
            <a:off x="1447800" y="2055811"/>
            <a:ext cx="5867400" cy="1525589"/>
            <a:chOff x="990600" y="2439989"/>
            <a:chExt cx="5867400" cy="1525589"/>
          </a:xfrm>
        </p:grpSpPr>
        <p:sp>
          <p:nvSpPr>
            <p:cNvPr id="4" name="Right Arrow 3"/>
            <p:cNvSpPr/>
            <p:nvPr/>
          </p:nvSpPr>
          <p:spPr bwMode="auto">
            <a:xfrm rot="5400000">
              <a:off x="4572000" y="2439989"/>
              <a:ext cx="533400" cy="533400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grpSp>
          <p:nvGrpSpPr>
            <p:cNvPr id="44" name="Group 43"/>
            <p:cNvGrpSpPr/>
            <p:nvPr/>
          </p:nvGrpSpPr>
          <p:grpSpPr>
            <a:xfrm>
              <a:off x="2895600" y="3430590"/>
              <a:ext cx="3962400" cy="534988"/>
              <a:chOff x="1524000" y="2208211"/>
              <a:chExt cx="3962400" cy="534988"/>
            </a:xfrm>
          </p:grpSpPr>
          <p:sp>
            <p:nvSpPr>
              <p:cNvPr id="45" name="Oval 44"/>
              <p:cNvSpPr/>
              <p:nvPr/>
            </p:nvSpPr>
            <p:spPr bwMode="auto">
              <a:xfrm>
                <a:off x="1524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6" name="Oval 45"/>
              <p:cNvSpPr/>
              <p:nvPr/>
            </p:nvSpPr>
            <p:spPr bwMode="auto">
              <a:xfrm>
                <a:off x="23622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7" name="Oval 46"/>
              <p:cNvSpPr/>
              <p:nvPr/>
            </p:nvSpPr>
            <p:spPr bwMode="auto">
              <a:xfrm>
                <a:off x="32004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8" name="Oval 47"/>
              <p:cNvSpPr/>
              <p:nvPr/>
            </p:nvSpPr>
            <p:spPr bwMode="auto">
              <a:xfrm>
                <a:off x="40386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49" name="Oval 48"/>
              <p:cNvSpPr/>
              <p:nvPr/>
            </p:nvSpPr>
            <p:spPr bwMode="auto">
              <a:xfrm>
                <a:off x="4953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50" name="Straight Arrow Connector 12"/>
              <p:cNvCxnSpPr>
                <a:stCxn id="45" idx="0"/>
                <a:endCxn id="48" idx="0"/>
              </p:cNvCxnSpPr>
              <p:nvPr/>
            </p:nvCxnSpPr>
            <p:spPr bwMode="auto">
              <a:xfrm rot="5400000" flipH="1" flipV="1">
                <a:off x="3048000" y="951705"/>
                <a:ext cx="1588" cy="2514600"/>
              </a:xfrm>
              <a:prstGeom prst="curvedConnector3">
                <a:avLst>
                  <a:gd name="adj1" fmla="val 18660831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1" name="Straight Arrow Connector 12"/>
              <p:cNvCxnSpPr>
                <a:stCxn id="45" idx="0"/>
                <a:endCxn id="47" idx="0"/>
              </p:cNvCxnSpPr>
              <p:nvPr/>
            </p:nvCxnSpPr>
            <p:spPr bwMode="auto">
              <a:xfrm rot="5400000" flipH="1" flipV="1">
                <a:off x="2628900" y="1370805"/>
                <a:ext cx="1588" cy="1676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2" name="Straight Arrow Connector 12"/>
              <p:cNvCxnSpPr>
                <a:stCxn id="46" idx="0"/>
                <a:endCxn id="49" idx="0"/>
              </p:cNvCxnSpPr>
              <p:nvPr/>
            </p:nvCxnSpPr>
            <p:spPr bwMode="auto">
              <a:xfrm rot="5400000" flipH="1" flipV="1">
                <a:off x="3924300" y="913605"/>
                <a:ext cx="1588" cy="2590800"/>
              </a:xfrm>
              <a:prstGeom prst="curvedConnector3">
                <a:avLst>
                  <a:gd name="adj1" fmla="val 25058753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3" name="Straight Arrow Connector 12"/>
              <p:cNvCxnSpPr>
                <a:stCxn id="48" idx="0"/>
                <a:endCxn id="49" idx="0"/>
              </p:cNvCxnSpPr>
              <p:nvPr/>
            </p:nvCxnSpPr>
            <p:spPr bwMode="auto">
              <a:xfrm rot="5400000" flipH="1" flipV="1">
                <a:off x="4762500" y="1751805"/>
                <a:ext cx="1588" cy="914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4" name="Straight Arrow Connector 12"/>
              <p:cNvCxnSpPr>
                <a:stCxn id="49" idx="4"/>
                <a:endCxn id="45" idx="4"/>
              </p:cNvCxnSpPr>
              <p:nvPr/>
            </p:nvCxnSpPr>
            <p:spPr bwMode="auto">
              <a:xfrm rot="5400000">
                <a:off x="3505200" y="1027905"/>
                <a:ext cx="1588" cy="3429000"/>
              </a:xfrm>
              <a:prstGeom prst="curvedConnector3">
                <a:avLst>
                  <a:gd name="adj1" fmla="val 2612512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5" name="Straight Arrow Connector 12"/>
              <p:cNvCxnSpPr>
                <a:stCxn id="48" idx="4"/>
                <a:endCxn id="46" idx="4"/>
              </p:cNvCxnSpPr>
              <p:nvPr/>
            </p:nvCxnSpPr>
            <p:spPr bwMode="auto">
              <a:xfrm rot="5400000">
                <a:off x="3467100" y="1904205"/>
                <a:ext cx="1588" cy="1676400"/>
              </a:xfrm>
              <a:prstGeom prst="curvedConnector3">
                <a:avLst>
                  <a:gd name="adj1" fmla="val 17594458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56" name="Straight Arrow Connector 12"/>
              <p:cNvCxnSpPr>
                <a:stCxn id="48" idx="4"/>
                <a:endCxn id="47" idx="4"/>
              </p:cNvCxnSpPr>
              <p:nvPr/>
            </p:nvCxnSpPr>
            <p:spPr bwMode="auto">
              <a:xfrm rot="5400000">
                <a:off x="3886200" y="2323305"/>
                <a:ext cx="1588" cy="838200"/>
              </a:xfrm>
              <a:prstGeom prst="curvedConnector3">
                <a:avLst>
                  <a:gd name="adj1" fmla="val 11729597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3" name="TextBox 72"/>
            <p:cNvSpPr txBox="1"/>
            <p:nvPr/>
          </p:nvSpPr>
          <p:spPr>
            <a:xfrm>
              <a:off x="990600" y="3505200"/>
              <a:ext cx="18288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err="1" smtClean="0">
                  <a:solidFill>
                    <a:schemeClr val="bg1"/>
                  </a:solidFill>
                  <a:latin typeface="Gill Sans"/>
                  <a:cs typeface="Gill Sans"/>
                </a:rPr>
                <a:t>superstep</a:t>
              </a:r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 </a:t>
              </a: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t+1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grpSp>
        <p:nvGrpSpPr>
          <p:cNvPr id="75" name="Group 74"/>
          <p:cNvGrpSpPr/>
          <p:nvPr/>
        </p:nvGrpSpPr>
        <p:grpSpPr>
          <a:xfrm>
            <a:off x="1447800" y="4114800"/>
            <a:ext cx="5867400" cy="1524000"/>
            <a:chOff x="990600" y="4498978"/>
            <a:chExt cx="5867400" cy="1524000"/>
          </a:xfrm>
        </p:grpSpPr>
        <p:grpSp>
          <p:nvGrpSpPr>
            <p:cNvPr id="58" name="Group 57"/>
            <p:cNvGrpSpPr/>
            <p:nvPr/>
          </p:nvGrpSpPr>
          <p:grpSpPr>
            <a:xfrm>
              <a:off x="2895600" y="5487990"/>
              <a:ext cx="3962400" cy="534988"/>
              <a:chOff x="1524000" y="2208211"/>
              <a:chExt cx="3962400" cy="534988"/>
            </a:xfrm>
          </p:grpSpPr>
          <p:sp>
            <p:nvSpPr>
              <p:cNvPr id="59" name="Oval 58"/>
              <p:cNvSpPr/>
              <p:nvPr/>
            </p:nvSpPr>
            <p:spPr bwMode="auto">
              <a:xfrm>
                <a:off x="1524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0" name="Oval 59"/>
              <p:cNvSpPr/>
              <p:nvPr/>
            </p:nvSpPr>
            <p:spPr bwMode="auto">
              <a:xfrm>
                <a:off x="23622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1" name="Oval 60"/>
              <p:cNvSpPr/>
              <p:nvPr/>
            </p:nvSpPr>
            <p:spPr bwMode="auto">
              <a:xfrm>
                <a:off x="32004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2" name="Oval 61"/>
              <p:cNvSpPr/>
              <p:nvPr/>
            </p:nvSpPr>
            <p:spPr bwMode="auto">
              <a:xfrm>
                <a:off x="40386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sp>
            <p:nvSpPr>
              <p:cNvPr id="63" name="Oval 62"/>
              <p:cNvSpPr/>
              <p:nvPr/>
            </p:nvSpPr>
            <p:spPr bwMode="auto">
              <a:xfrm>
                <a:off x="4953000" y="2209005"/>
                <a:ext cx="533400" cy="533400"/>
              </a:xfrm>
              <a:prstGeom prst="ellipse">
                <a:avLst/>
              </a:prstGeom>
              <a:ln>
                <a:headEnd type="none" w="med" len="med"/>
                <a:tailEnd type="none" w="med" len="med"/>
              </a:ln>
            </p:spPr>
            <p:style>
              <a:lnRef idx="0">
                <a:schemeClr val="accent5"/>
              </a:lnRef>
              <a:fillRef idx="3">
                <a:schemeClr val="accent5"/>
              </a:fillRef>
              <a:effectRef idx="3">
                <a:schemeClr val="accent5"/>
              </a:effectRef>
              <a:fontRef idx="minor">
                <a:schemeClr val="lt1"/>
              </a:fontRef>
            </p:style>
            <p:txBody>
              <a:bodyPr vert="horz" wrap="square" lIns="91440" tIns="45720" rIns="91440" bIns="45720" numCol="1" rtlCol="0" anchor="t" anchorCtr="0" compatLnSpc="1">
                <a:prstTxWarp prst="textNoShape">
                  <a:avLst/>
                </a:prstTxWarp>
              </a:bodyPr>
              <a:lstStyle/>
              <a:p>
                <a:pPr marL="0" marR="0" indent="0" algn="l" defTabSz="914400" rtl="0" eaLnBrk="0" fontAlgn="base" latinLnBrk="0" hangingPunct="0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</a:pPr>
                <a:endParaRPr kumimoji="0" lang="en-US" sz="1600" b="1" i="0" u="none" strike="noStrike" cap="none" normalizeH="0" baseline="0" smtClean="0">
                  <a:ln>
                    <a:noFill/>
                  </a:ln>
                  <a:solidFill>
                    <a:schemeClr val="tx1"/>
                  </a:solidFill>
                  <a:effectLst/>
                  <a:latin typeface="Arial" charset="0"/>
                </a:endParaRPr>
              </a:p>
            </p:txBody>
          </p:sp>
          <p:cxnSp>
            <p:nvCxnSpPr>
              <p:cNvPr id="64" name="Straight Arrow Connector 12"/>
              <p:cNvCxnSpPr>
                <a:stCxn id="59" idx="0"/>
                <a:endCxn id="62" idx="0"/>
              </p:cNvCxnSpPr>
              <p:nvPr/>
            </p:nvCxnSpPr>
            <p:spPr bwMode="auto">
              <a:xfrm rot="5400000" flipH="1" flipV="1">
                <a:off x="3048000" y="951705"/>
                <a:ext cx="1588" cy="2514600"/>
              </a:xfrm>
              <a:prstGeom prst="curvedConnector3">
                <a:avLst>
                  <a:gd name="adj1" fmla="val 18660831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5" name="Straight Arrow Connector 12"/>
              <p:cNvCxnSpPr>
                <a:stCxn id="59" idx="0"/>
                <a:endCxn id="61" idx="0"/>
              </p:cNvCxnSpPr>
              <p:nvPr/>
            </p:nvCxnSpPr>
            <p:spPr bwMode="auto">
              <a:xfrm rot="5400000" flipH="1" flipV="1">
                <a:off x="2628900" y="1370805"/>
                <a:ext cx="1588" cy="1676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6" name="Straight Arrow Connector 12"/>
              <p:cNvCxnSpPr>
                <a:stCxn id="60" idx="0"/>
                <a:endCxn id="63" idx="0"/>
              </p:cNvCxnSpPr>
              <p:nvPr/>
            </p:nvCxnSpPr>
            <p:spPr bwMode="auto">
              <a:xfrm rot="5400000" flipH="1" flipV="1">
                <a:off x="3924300" y="913605"/>
                <a:ext cx="1588" cy="2590800"/>
              </a:xfrm>
              <a:prstGeom prst="curvedConnector3">
                <a:avLst>
                  <a:gd name="adj1" fmla="val 25058753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7" name="Straight Arrow Connector 12"/>
              <p:cNvCxnSpPr>
                <a:stCxn id="62" idx="0"/>
                <a:endCxn id="63" idx="0"/>
              </p:cNvCxnSpPr>
              <p:nvPr/>
            </p:nvCxnSpPr>
            <p:spPr bwMode="auto">
              <a:xfrm rot="5400000" flipH="1" flipV="1">
                <a:off x="4762500" y="1751805"/>
                <a:ext cx="1588" cy="914400"/>
              </a:xfrm>
              <a:prstGeom prst="curvedConnector3">
                <a:avLst>
                  <a:gd name="adj1" fmla="val 1439546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8" name="Straight Arrow Connector 12"/>
              <p:cNvCxnSpPr>
                <a:stCxn id="63" idx="4"/>
                <a:endCxn id="59" idx="4"/>
              </p:cNvCxnSpPr>
              <p:nvPr/>
            </p:nvCxnSpPr>
            <p:spPr bwMode="auto">
              <a:xfrm rot="5400000">
                <a:off x="3505200" y="1027905"/>
                <a:ext cx="1588" cy="3429000"/>
              </a:xfrm>
              <a:prstGeom prst="curvedConnector3">
                <a:avLst>
                  <a:gd name="adj1" fmla="val 26125126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69" name="Straight Arrow Connector 12"/>
              <p:cNvCxnSpPr>
                <a:stCxn id="62" idx="4"/>
                <a:endCxn id="60" idx="4"/>
              </p:cNvCxnSpPr>
              <p:nvPr/>
            </p:nvCxnSpPr>
            <p:spPr bwMode="auto">
              <a:xfrm rot="5400000">
                <a:off x="3467100" y="1904205"/>
                <a:ext cx="1588" cy="1676400"/>
              </a:xfrm>
              <a:prstGeom prst="curvedConnector3">
                <a:avLst>
                  <a:gd name="adj1" fmla="val 17594458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  <p:cxnSp>
            <p:nvCxnSpPr>
              <p:cNvPr id="70" name="Straight Arrow Connector 12"/>
              <p:cNvCxnSpPr>
                <a:stCxn id="62" idx="4"/>
                <a:endCxn id="61" idx="4"/>
              </p:cNvCxnSpPr>
              <p:nvPr/>
            </p:nvCxnSpPr>
            <p:spPr bwMode="auto">
              <a:xfrm rot="5400000">
                <a:off x="3886200" y="2323305"/>
                <a:ext cx="1588" cy="838200"/>
              </a:xfrm>
              <a:prstGeom prst="curvedConnector3">
                <a:avLst>
                  <a:gd name="adj1" fmla="val 11729597"/>
                </a:avLst>
              </a:prstGeom>
              <a:ln w="12700">
                <a:headEnd type="none" w="med" len="med"/>
                <a:tailEnd type="triangle"/>
              </a:ln>
            </p:spPr>
            <p:style>
              <a:lnRef idx="2">
                <a:schemeClr val="dk1"/>
              </a:lnRef>
              <a:fillRef idx="0">
                <a:schemeClr val="dk1"/>
              </a:fillRef>
              <a:effectRef idx="1">
                <a:schemeClr val="dk1"/>
              </a:effectRef>
              <a:fontRef idx="minor">
                <a:schemeClr val="tx1"/>
              </a:fontRef>
            </p:style>
          </p:cxnSp>
        </p:grpSp>
        <p:sp>
          <p:nvSpPr>
            <p:cNvPr id="71" name="Right Arrow 70"/>
            <p:cNvSpPr/>
            <p:nvPr/>
          </p:nvSpPr>
          <p:spPr bwMode="auto">
            <a:xfrm rot="5400000">
              <a:off x="4572000" y="4498978"/>
              <a:ext cx="533400" cy="533400"/>
            </a:xfrm>
            <a:prstGeom prst="rightArrow">
              <a:avLst/>
            </a:prstGeom>
            <a:ln>
              <a:headEnd type="none" w="med" len="med"/>
              <a:tailEnd type="none" w="med" len="med"/>
            </a:ln>
          </p:spPr>
          <p:style>
            <a:lnRef idx="1">
              <a:schemeClr val="accent6"/>
            </a:lnRef>
            <a:fillRef idx="2">
              <a:schemeClr val="accent6"/>
            </a:fillRef>
            <a:effectRef idx="1">
              <a:schemeClr val="accent6"/>
            </a:effectRef>
            <a:fontRef idx="minor">
              <a:schemeClr val="dk1"/>
            </a:fontRef>
          </p:style>
          <p:txBody>
            <a:bodyPr vert="horz" wrap="square" lIns="91440" tIns="45720" rIns="91440" bIns="45720" numCol="1" rtlCol="0" anchor="t" anchorCtr="0" compatLnSpc="1">
              <a:prstTxWarp prst="textNoShape">
                <a:avLst/>
              </a:prstTxWarp>
            </a:bodyPr>
            <a:lstStyle/>
            <a:p>
              <a:pPr marL="0" marR="0" indent="0" algn="l" defTabSz="914400" rtl="0" eaLnBrk="0" fontAlgn="base" latinLnBrk="0" hangingPunct="0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</a:pPr>
              <a:endParaRPr kumimoji="0" lang="en-US" sz="1400" b="1" i="0" u="none" strike="noStrike" cap="none" normalizeH="0" baseline="0" smtClean="0">
                <a:ln>
                  <a:noFill/>
                </a:ln>
                <a:solidFill>
                  <a:schemeClr val="tx1"/>
                </a:solidFill>
                <a:effectLst/>
                <a:latin typeface="Arial" charset="0"/>
              </a:endParaRPr>
            </a:p>
          </p:txBody>
        </p:sp>
        <p:sp>
          <p:nvSpPr>
            <p:cNvPr id="74" name="TextBox 73"/>
            <p:cNvSpPr txBox="1"/>
            <p:nvPr/>
          </p:nvSpPr>
          <p:spPr>
            <a:xfrm>
              <a:off x="990600" y="5562600"/>
              <a:ext cx="1828800" cy="400110"/>
            </a:xfrm>
            <a:prstGeom prst="rect">
              <a:avLst/>
            </a:prstGeom>
            <a:noFill/>
            <a:ln>
              <a:noFill/>
            </a:ln>
          </p:spPr>
          <p:txBody>
            <a:bodyPr wrap="square" rtlCol="0">
              <a:spAutoFit/>
            </a:bodyPr>
            <a:lstStyle/>
            <a:p>
              <a:pPr algn="ctr"/>
              <a:r>
                <a:rPr lang="en-US" sz="2000" b="0" dirty="0" err="1" smtClean="0">
                  <a:solidFill>
                    <a:schemeClr val="bg1"/>
                  </a:solidFill>
                  <a:latin typeface="Gill Sans"/>
                  <a:cs typeface="Gill Sans"/>
                </a:rPr>
                <a:t>superstep</a:t>
              </a:r>
              <a:r>
                <a:rPr lang="en-US" sz="2000" b="0" dirty="0" smtClean="0">
                  <a:solidFill>
                    <a:schemeClr val="bg1"/>
                  </a:solidFill>
                  <a:latin typeface="Gill Sans"/>
                  <a:cs typeface="Gill Sans"/>
                </a:rPr>
                <a:t> </a:t>
              </a:r>
              <a:r>
                <a:rPr lang="en-US" sz="2000" b="0" i="1" dirty="0" smtClean="0">
                  <a:solidFill>
                    <a:schemeClr val="bg1"/>
                  </a:solidFill>
                  <a:latin typeface="Gill Sans"/>
                  <a:cs typeface="Gill Sans"/>
                </a:rPr>
                <a:t>t+2</a:t>
              </a:r>
              <a:endParaRPr lang="en-US" sz="2000" b="0" i="1" dirty="0">
                <a:solidFill>
                  <a:schemeClr val="bg1"/>
                </a:solidFill>
                <a:latin typeface="Gill Sans"/>
                <a:cs typeface="Gill Sans"/>
              </a:endParaRPr>
            </a:p>
          </p:txBody>
        </p:sp>
      </p:grpSp>
      <p:sp>
        <p:nvSpPr>
          <p:cNvPr id="76" name="TextBox 75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56747548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3" name="Rectangle 3"/>
          <p:cNvSpPr>
            <a:spLocks noGrp="1" noChangeArrowheads="1"/>
          </p:cNvSpPr>
          <p:nvPr>
            <p:ph type="body" idx="4294967295"/>
          </p:nvPr>
        </p:nvSpPr>
        <p:spPr>
          <a:xfrm>
            <a:off x="1981200" y="1295400"/>
            <a:ext cx="5334000" cy="1752600"/>
          </a:xfrm>
          <a:prstGeom prst="rect">
            <a:avLst/>
          </a:prstGeom>
        </p:spPr>
        <p:txBody>
          <a:bodyPr/>
          <a:lstStyle/>
          <a:p>
            <a:pPr marL="0" indent="0">
              <a:buNone/>
            </a:pPr>
            <a:r>
              <a:rPr lang="en-US" dirty="0" smtClean="0"/>
              <a:t>Given page </a:t>
            </a:r>
            <a:r>
              <a:rPr lang="en-US" i="1" dirty="0" smtClean="0"/>
              <a:t>x</a:t>
            </a:r>
            <a:r>
              <a:rPr lang="en-US" dirty="0" smtClean="0"/>
              <a:t> with </a:t>
            </a:r>
            <a:r>
              <a:rPr lang="en-US" dirty="0" err="1" smtClean="0"/>
              <a:t>inlinks</a:t>
            </a:r>
            <a:r>
              <a:rPr lang="en-US" dirty="0" smtClean="0"/>
              <a:t> </a:t>
            </a:r>
            <a:r>
              <a:rPr lang="en-US" i="1" dirty="0" smtClean="0"/>
              <a:t>t</a:t>
            </a:r>
            <a:r>
              <a:rPr lang="en-US" i="1" baseline="-25000" dirty="0" smtClean="0"/>
              <a:t>1</a:t>
            </a:r>
            <a:r>
              <a:rPr lang="en-US" i="1" dirty="0" smtClean="0"/>
              <a:t>…</a:t>
            </a:r>
            <a:r>
              <a:rPr lang="en-US" i="1" dirty="0" err="1" smtClean="0"/>
              <a:t>t</a:t>
            </a:r>
            <a:r>
              <a:rPr lang="en-US" i="1" baseline="-25000" dirty="0" err="1" smtClean="0"/>
              <a:t>n</a:t>
            </a:r>
            <a:r>
              <a:rPr lang="en-US" dirty="0" smtClean="0"/>
              <a:t>, where</a:t>
            </a:r>
          </a:p>
          <a:p>
            <a:pPr marL="457129" lvl="1" indent="0">
              <a:buNone/>
            </a:pPr>
            <a:r>
              <a:rPr lang="en-US" i="1" dirty="0" smtClean="0"/>
              <a:t>C(t)</a:t>
            </a:r>
            <a:r>
              <a:rPr lang="en-US" dirty="0" smtClean="0"/>
              <a:t> is the out-degree of </a:t>
            </a:r>
            <a:r>
              <a:rPr lang="en-US" i="1" dirty="0" smtClean="0"/>
              <a:t>t</a:t>
            </a:r>
          </a:p>
          <a:p>
            <a:pPr marL="457129" lvl="1" indent="0">
              <a:buNone/>
            </a:pPr>
            <a:r>
              <a:rPr lang="en-US" i="1" dirty="0" smtClean="0">
                <a:sym typeface="Symbol" pitchFamily="18" charset="2"/>
              </a:rPr>
              <a:t></a:t>
            </a:r>
            <a:r>
              <a:rPr lang="en-US" dirty="0" smtClean="0"/>
              <a:t> is probability of random jump</a:t>
            </a:r>
          </a:p>
          <a:p>
            <a:pPr marL="457129" lvl="1" indent="0">
              <a:buNone/>
            </a:pPr>
            <a:r>
              <a:rPr lang="en-US" i="1" dirty="0" smtClean="0"/>
              <a:t>N</a:t>
            </a:r>
            <a:r>
              <a:rPr lang="en-US" dirty="0" smtClean="0"/>
              <a:t> is the total number of nodes in the graph</a:t>
            </a:r>
          </a:p>
        </p:txBody>
      </p:sp>
      <p:sp>
        <p:nvSpPr>
          <p:cNvPr id="5126" name="Oval 5"/>
          <p:cNvSpPr>
            <a:spLocks noChangeArrowheads="1"/>
          </p:cNvSpPr>
          <p:nvPr/>
        </p:nvSpPr>
        <p:spPr bwMode="auto">
          <a:xfrm>
            <a:off x="5638800" y="4572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dirty="0">
                <a:solidFill>
                  <a:schemeClr val="bg2"/>
                </a:solidFill>
                <a:latin typeface="Gill Sans"/>
                <a:cs typeface="Gill Sans"/>
              </a:rPr>
              <a:t>X</a:t>
            </a:r>
          </a:p>
        </p:txBody>
      </p:sp>
      <p:sp>
        <p:nvSpPr>
          <p:cNvPr id="5127" name="Oval 7"/>
          <p:cNvSpPr>
            <a:spLocks noChangeArrowheads="1"/>
          </p:cNvSpPr>
          <p:nvPr/>
        </p:nvSpPr>
        <p:spPr bwMode="auto">
          <a:xfrm>
            <a:off x="2743200" y="4191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5128" name="Oval 8"/>
          <p:cNvSpPr>
            <a:spLocks noChangeArrowheads="1"/>
          </p:cNvSpPr>
          <p:nvPr/>
        </p:nvSpPr>
        <p:spPr bwMode="auto">
          <a:xfrm>
            <a:off x="30480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5129" name="Oval 10"/>
          <p:cNvSpPr>
            <a:spLocks noChangeArrowheads="1"/>
          </p:cNvSpPr>
          <p:nvPr/>
        </p:nvSpPr>
        <p:spPr bwMode="auto">
          <a:xfrm>
            <a:off x="4495800" y="5638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wrap="none" lIns="0" tIns="0" rIns="0" bIns="0" anchor="ctr"/>
          <a:lstStyle/>
          <a:p>
            <a:pPr algn="ctr"/>
            <a:r>
              <a:rPr lang="en-US" sz="1800" b="0" i="1" dirty="0" err="1">
                <a:solidFill>
                  <a:schemeClr val="bg2"/>
                </a:solidFill>
                <a:latin typeface="Gill Sans"/>
                <a:cs typeface="Gill Sans"/>
              </a:rPr>
              <a:t>t</a:t>
            </a:r>
            <a:r>
              <a:rPr lang="en-US" sz="1800" b="0" i="1" baseline="-25000" dirty="0" err="1">
                <a:solidFill>
                  <a:schemeClr val="bg2"/>
                </a:solidFill>
                <a:latin typeface="Gill Sans"/>
                <a:cs typeface="Gill Sans"/>
              </a:rPr>
              <a:t>n</a:t>
            </a:r>
            <a:endParaRPr lang="en-US" sz="1800" b="0" i="1" baseline="-250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30" name="Line 11"/>
          <p:cNvSpPr>
            <a:spLocks noChangeShapeType="1"/>
          </p:cNvSpPr>
          <p:nvPr/>
        </p:nvSpPr>
        <p:spPr bwMode="auto">
          <a:xfrm>
            <a:off x="3200400" y="4419600"/>
            <a:ext cx="2362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1" name="Line 12"/>
          <p:cNvSpPr>
            <a:spLocks noChangeShapeType="1"/>
          </p:cNvSpPr>
          <p:nvPr/>
        </p:nvSpPr>
        <p:spPr bwMode="auto">
          <a:xfrm flipV="1">
            <a:off x="3505200" y="4800600"/>
            <a:ext cx="2057400" cy="3810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2" name="Line 13"/>
          <p:cNvSpPr>
            <a:spLocks noChangeShapeType="1"/>
          </p:cNvSpPr>
          <p:nvPr/>
        </p:nvSpPr>
        <p:spPr bwMode="auto">
          <a:xfrm flipV="1">
            <a:off x="4876800" y="4953000"/>
            <a:ext cx="762000" cy="6858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3" name="Line 14"/>
          <p:cNvSpPr>
            <a:spLocks noChangeShapeType="1"/>
          </p:cNvSpPr>
          <p:nvPr/>
        </p:nvSpPr>
        <p:spPr bwMode="auto">
          <a:xfrm flipH="1">
            <a:off x="2209800" y="4495800"/>
            <a:ext cx="4572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4" name="Line 15"/>
          <p:cNvSpPr>
            <a:spLocks noChangeShapeType="1"/>
          </p:cNvSpPr>
          <p:nvPr/>
        </p:nvSpPr>
        <p:spPr bwMode="auto">
          <a:xfrm flipH="1" flipV="1">
            <a:off x="2057400" y="4114800"/>
            <a:ext cx="609600" cy="1524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5" name="Line 17"/>
          <p:cNvSpPr>
            <a:spLocks noChangeShapeType="1"/>
          </p:cNvSpPr>
          <p:nvPr/>
        </p:nvSpPr>
        <p:spPr bwMode="auto">
          <a:xfrm flipH="1">
            <a:off x="2057400" y="5334000"/>
            <a:ext cx="914400" cy="457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6" name="Line 18"/>
          <p:cNvSpPr>
            <a:spLocks noChangeShapeType="1"/>
          </p:cNvSpPr>
          <p:nvPr/>
        </p:nvSpPr>
        <p:spPr bwMode="auto">
          <a:xfrm flipH="1" flipV="1">
            <a:off x="1828800" y="5181600"/>
            <a:ext cx="1143000" cy="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7" name="Line 19"/>
          <p:cNvSpPr>
            <a:spLocks noChangeShapeType="1"/>
          </p:cNvSpPr>
          <p:nvPr/>
        </p:nvSpPr>
        <p:spPr bwMode="auto">
          <a:xfrm>
            <a:off x="4953000" y="5867400"/>
            <a:ext cx="1066800" cy="762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8" name="Line 20"/>
          <p:cNvSpPr>
            <a:spLocks noChangeShapeType="1"/>
          </p:cNvSpPr>
          <p:nvPr/>
        </p:nvSpPr>
        <p:spPr bwMode="auto">
          <a:xfrm flipH="1">
            <a:off x="3276600" y="5867400"/>
            <a:ext cx="1143000" cy="228600"/>
          </a:xfrm>
          <a:prstGeom prst="line">
            <a:avLst/>
          </a:prstGeom>
          <a:ln w="15875">
            <a:headEnd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  <p:txBody>
          <a:bodyPr/>
          <a:lstStyle/>
          <a:p>
            <a:endParaRPr lang="en-US" b="0">
              <a:latin typeface="Gill Sans"/>
              <a:cs typeface="Gill Sans"/>
            </a:endParaRPr>
          </a:p>
        </p:txBody>
      </p:sp>
      <p:sp>
        <p:nvSpPr>
          <p:cNvPr id="5139" name="Text Box 21"/>
          <p:cNvSpPr txBox="1">
            <a:spLocks noChangeArrowheads="1"/>
          </p:cNvSpPr>
          <p:nvPr/>
        </p:nvSpPr>
        <p:spPr bwMode="auto">
          <a:xfrm>
            <a:off x="3570288" y="5257800"/>
            <a:ext cx="544512" cy="5238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</a:p>
        </p:txBody>
      </p:sp>
      <p:sp>
        <p:nvSpPr>
          <p:cNvPr id="5140" name="Oval 5"/>
          <p:cNvSpPr>
            <a:spLocks noChangeArrowheads="1"/>
          </p:cNvSpPr>
          <p:nvPr/>
        </p:nvSpPr>
        <p:spPr bwMode="auto">
          <a:xfrm>
            <a:off x="1600200" y="3886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1" name="Oval 5"/>
          <p:cNvSpPr>
            <a:spLocks noChangeArrowheads="1"/>
          </p:cNvSpPr>
          <p:nvPr/>
        </p:nvSpPr>
        <p:spPr bwMode="auto">
          <a:xfrm>
            <a:off x="1752600" y="4648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2" name="Oval 5"/>
          <p:cNvSpPr>
            <a:spLocks noChangeArrowheads="1"/>
          </p:cNvSpPr>
          <p:nvPr/>
        </p:nvSpPr>
        <p:spPr bwMode="auto">
          <a:xfrm>
            <a:off x="1371600" y="5029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3" name="Oval 5"/>
          <p:cNvSpPr>
            <a:spLocks noChangeArrowheads="1"/>
          </p:cNvSpPr>
          <p:nvPr/>
        </p:nvSpPr>
        <p:spPr bwMode="auto">
          <a:xfrm>
            <a:off x="1600200" y="5715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4" name="Oval 5"/>
          <p:cNvSpPr>
            <a:spLocks noChangeArrowheads="1"/>
          </p:cNvSpPr>
          <p:nvPr/>
        </p:nvSpPr>
        <p:spPr bwMode="auto">
          <a:xfrm>
            <a:off x="2819400" y="60198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145" name="Oval 5"/>
          <p:cNvSpPr>
            <a:spLocks noChangeArrowheads="1"/>
          </p:cNvSpPr>
          <p:nvPr/>
        </p:nvSpPr>
        <p:spPr bwMode="auto">
          <a:xfrm>
            <a:off x="6096000" y="5791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wrap="none" anchor="ctr"/>
          <a:lstStyle/>
          <a:p>
            <a:pPr algn="ctr"/>
            <a:endParaRPr lang="en-US" b="0" i="1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465705" y="3118485"/>
            <a:ext cx="4239895" cy="691515"/>
          </a:xfrm>
          <a:prstGeom prst="rect">
            <a:avLst/>
          </a:prstGeom>
        </p:spPr>
      </p:pic>
      <p:sp>
        <p:nvSpPr>
          <p:cNvPr id="2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PageRank: Defined</a:t>
            </a:r>
          </a:p>
        </p:txBody>
      </p:sp>
    </p:spTree>
    <p:extLst>
      <p:ext uri="{BB962C8B-B14F-4D97-AF65-F5344CB8AC3E}">
        <p14:creationId xmlns:p14="http://schemas.microsoft.com/office/powerpoint/2010/main" val="19224947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Implementation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654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Master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-Worker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architecture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035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Vertices are hash partitioned (by default) and assigned to workers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Everything happens in memory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Processing cycle: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528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Master tells all workers to advance a single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Worker delivers messages from previous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, executing vertex computation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Messages sent asynchronously (in batches)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Worker notifies master of number of active vertices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854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Fault tolerance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5235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Checkpointing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Heartbeat/revert</a:t>
            </a:r>
          </a:p>
        </p:txBody>
      </p:sp>
    </p:spTree>
    <p:extLst>
      <p:ext uri="{BB962C8B-B14F-4D97-AF65-F5344CB8AC3E}">
        <p14:creationId xmlns:p14="http://schemas.microsoft.com/office/powerpoint/2010/main" val="2535576674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1624548"/>
            <a:ext cx="7772400" cy="3785652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ShortestPathVertex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Vertex&lt;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&gt;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void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Compute(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IsSource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vertex_id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 ? 0 : INF;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min(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&lt;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*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MutableValue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OutEdgeIterator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iter.Done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iter.Next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SendMessageTo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iter.Target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,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       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+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iter.GetValue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VoteToHalt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SSSP</a:t>
            </a:r>
          </a:p>
        </p:txBody>
      </p:sp>
    </p:spTree>
    <p:extLst>
      <p:ext uri="{BB962C8B-B14F-4D97-AF65-F5344CB8AC3E}">
        <p14:creationId xmlns:p14="http://schemas.microsoft.com/office/powerpoint/2010/main" val="266448666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1447800"/>
            <a:ext cx="7772400" cy="4524316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PageRankVertex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public Vertex&lt;double, void, double&gt;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public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: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virtual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Compute(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superstep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&gt;= 1)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double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sum = 0;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  sum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+=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*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MutableValue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= 0.15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/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NumVertices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+ 0.85 * sum;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if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superstep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&lt; 30)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const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int64 n =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GetOutEdgeIterator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().size();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SendMessageToAllNeighbors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GetValue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 / n);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else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VoteToHalt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PageRank</a:t>
            </a:r>
          </a:p>
        </p:txBody>
      </p:sp>
    </p:spTree>
    <p:extLst>
      <p:ext uri="{BB962C8B-B14F-4D97-AF65-F5344CB8AC3E}">
        <p14:creationId xmlns:p14="http://schemas.microsoft.com/office/powerpoint/2010/main" val="37361829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85800" y="2322255"/>
            <a:ext cx="7772400" cy="2554545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MinIntCombiner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: public Combiner&lt;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&gt;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virtual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void Combine(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MessageIterator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*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 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int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= INF;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for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(; !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-&gt;Done();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-&gt;Next())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min(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msgs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-&gt;Value());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Output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("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combined_source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",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mindist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);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};</a:t>
            </a:r>
          </a:p>
        </p:txBody>
      </p:sp>
      <p:sp>
        <p:nvSpPr>
          <p:cNvPr id="5" name="TextBox 4"/>
          <p:cNvSpPr txBox="1">
            <a:spLocks noChangeArrowheads="1"/>
          </p:cNvSpPr>
          <p:nvPr/>
        </p:nvSpPr>
        <p:spPr bwMode="auto">
          <a:xfrm>
            <a:off x="0" y="6611938"/>
            <a:ext cx="8458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err="1">
                <a:solidFill>
                  <a:schemeClr val="bg1"/>
                </a:solidFill>
              </a:rPr>
              <a:t>Malewicz</a:t>
            </a:r>
            <a:r>
              <a:rPr lang="en-US" sz="1000" b="0" dirty="0">
                <a:solidFill>
                  <a:schemeClr val="bg1"/>
                </a:solidFill>
              </a:rPr>
              <a:t> </a:t>
            </a:r>
            <a:r>
              <a:rPr lang="en-US" sz="1000" b="0" dirty="0" smtClean="0">
                <a:solidFill>
                  <a:schemeClr val="bg1"/>
                </a:solidFill>
              </a:rPr>
              <a:t>et al. (2010) </a:t>
            </a:r>
            <a:r>
              <a:rPr lang="en-US" sz="1000" b="0" dirty="0" err="1">
                <a:solidFill>
                  <a:schemeClr val="bg1"/>
                </a:solidFill>
              </a:rPr>
              <a:t>Pregel</a:t>
            </a:r>
            <a:r>
              <a:rPr lang="en-US" sz="1000" b="0" dirty="0">
                <a:solidFill>
                  <a:schemeClr val="bg1"/>
                </a:solidFill>
              </a:rPr>
              <a:t>: A System for Large-Scale Graph Processing. </a:t>
            </a:r>
            <a:r>
              <a:rPr lang="en-US" sz="1000" b="0" dirty="0" smtClean="0">
                <a:solidFill>
                  <a:schemeClr val="bg1"/>
                </a:solidFill>
              </a:rPr>
              <a:t>SIGMOD.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Pregel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Combiners</a:t>
            </a:r>
          </a:p>
        </p:txBody>
      </p:sp>
    </p:spTree>
    <p:extLst>
      <p:ext uri="{BB962C8B-B14F-4D97-AF65-F5344CB8AC3E}">
        <p14:creationId xmlns:p14="http://schemas.microsoft.com/office/powerpoint/2010/main" val="102371296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iraph_vector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33600" y="685800"/>
            <a:ext cx="4787900" cy="54991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7384514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Architecture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81266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Master – Application coordinator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93666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Synchronizes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supersteps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Assigns partitions to workers before </a:t>
            </a:r>
            <a:r>
              <a:rPr lang="en-GB" sz="2000" b="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superstep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 begins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050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Workers – Computation &amp; messaging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4860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Handle I/O – reading and writing the graph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Computation/messaging of assigned partitions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324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err="1">
                <a:solidFill>
                  <a:srgbClr val="000000"/>
                </a:solidFill>
                <a:latin typeface="Gill Sans"/>
                <a:cs typeface="Gill Sans"/>
              </a:rPr>
              <a:t>ZooKeeper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7052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Maintains global application state</a:t>
            </a:r>
          </a:p>
        </p:txBody>
      </p:sp>
    </p:spTree>
    <p:extLst>
      <p:ext uri="{BB962C8B-B14F-4D97-AF65-F5344CB8AC3E}">
        <p14:creationId xmlns:p14="http://schemas.microsoft.com/office/powerpoint/2010/main" val="6866434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69" name="Group 268"/>
          <p:cNvGrpSpPr/>
          <p:nvPr/>
        </p:nvGrpSpPr>
        <p:grpSpPr>
          <a:xfrm>
            <a:off x="3197714" y="1905000"/>
            <a:ext cx="3203086" cy="3317672"/>
            <a:chOff x="5000625" y="1447800"/>
            <a:chExt cx="5486400" cy="5682670"/>
          </a:xfrm>
        </p:grpSpPr>
        <p:grpSp>
          <p:nvGrpSpPr>
            <p:cNvPr id="270" name="Group 269"/>
            <p:cNvGrpSpPr>
              <a:grpSpLocks/>
            </p:cNvGrpSpPr>
            <p:nvPr/>
          </p:nvGrpSpPr>
          <p:grpSpPr bwMode="auto">
            <a:xfrm>
              <a:off x="5000625" y="2108835"/>
              <a:ext cx="5486400" cy="5021635"/>
              <a:chOff x="4445000" y="2082800"/>
              <a:chExt cx="4876800" cy="4959639"/>
            </a:xfrm>
          </p:grpSpPr>
          <p:grpSp>
            <p:nvGrpSpPr>
              <p:cNvPr id="272" name="Group 3"/>
              <p:cNvGrpSpPr>
                <a:grpSpLocks/>
              </p:cNvGrpSpPr>
              <p:nvPr/>
            </p:nvGrpSpPr>
            <p:grpSpPr bwMode="auto">
              <a:xfrm>
                <a:off x="4445000" y="2082800"/>
                <a:ext cx="4800600" cy="4959639"/>
                <a:chOff x="4445000" y="2082800"/>
                <a:chExt cx="4800600" cy="4959639"/>
              </a:xfrm>
            </p:grpSpPr>
            <p:sp>
              <p:nvSpPr>
                <p:cNvPr id="274" name="Rectangle 229"/>
                <p:cNvSpPr>
                  <a:spLocks noChangeArrowheads="1"/>
                </p:cNvSpPr>
                <p:nvPr/>
              </p:nvSpPr>
              <p:spPr bwMode="auto">
                <a:xfrm>
                  <a:off x="5283200" y="3722688"/>
                  <a:ext cx="1219200" cy="2133600"/>
                </a:xfrm>
                <a:prstGeom prst="rect">
                  <a:avLst/>
                </a:prstGeom>
                <a:solidFill>
                  <a:srgbClr val="C7D6ED"/>
                </a:solidFill>
                <a:ln w="25400" cap="flat" cmpd="sng" algn="ctr">
                  <a:solidFill>
                    <a:srgbClr val="757575">
                      <a:shade val="50000"/>
                    </a:srgbClr>
                  </a:solidFill>
                  <a:prstDash val="solid"/>
                </a:ln>
                <a:effectLst/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endParaRPr>
                </a:p>
              </p:txBody>
            </p:sp>
            <p:sp>
              <p:nvSpPr>
                <p:cNvPr id="275" name="Rectangle 274"/>
                <p:cNvSpPr/>
                <p:nvPr/>
              </p:nvSpPr>
              <p:spPr bwMode="auto">
                <a:xfrm>
                  <a:off x="5359400" y="37988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0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6" name="Rectangle 275"/>
                <p:cNvSpPr/>
                <p:nvPr/>
              </p:nvSpPr>
              <p:spPr bwMode="auto">
                <a:xfrm>
                  <a:off x="5359400" y="43322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1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7" name="Rectangle 276"/>
                <p:cNvSpPr/>
                <p:nvPr/>
              </p:nvSpPr>
              <p:spPr bwMode="auto">
                <a:xfrm>
                  <a:off x="5359400" y="48656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2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8" name="Rectangle 277"/>
                <p:cNvSpPr/>
                <p:nvPr/>
              </p:nvSpPr>
              <p:spPr bwMode="auto">
                <a:xfrm>
                  <a:off x="5359400" y="5399088"/>
                  <a:ext cx="1054100" cy="381000"/>
                </a:xfrm>
                <a:prstGeom prst="rect">
                  <a:avLst/>
                </a:prstGeom>
                <a:solidFill>
                  <a:srgbClr val="660066"/>
                </a:solidFill>
                <a:ln w="9525" cap="flat" cmpd="sng" algn="ctr">
                  <a:solidFill>
                    <a:srgbClr val="FA650C">
                      <a:shade val="95000"/>
                      <a:satMod val="105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>
                  <a:outerShdw blurRad="40000" dist="23000" dir="5400000" rotWithShape="0">
                    <a:srgbClr val="000000">
                      <a:alpha val="35000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B3B3B3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Part 3</a:t>
                  </a:r>
                  <a:endPara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endParaRPr>
                </a:p>
              </p:txBody>
            </p:sp>
            <p:sp>
              <p:nvSpPr>
                <p:cNvPr id="279" name="Rectangle 278"/>
                <p:cNvSpPr>
                  <a:spLocks noChangeArrowheads="1"/>
                </p:cNvSpPr>
                <p:nvPr/>
              </p:nvSpPr>
              <p:spPr bwMode="auto">
                <a:xfrm>
                  <a:off x="7569200" y="3341688"/>
                  <a:ext cx="1295400" cy="1371600"/>
                </a:xfrm>
                <a:prstGeom prst="rect">
                  <a:avLst/>
                </a:prstGeom>
                <a:gradFill rotWithShape="1">
                  <a:gsLst>
                    <a:gs pos="0">
                      <a:srgbClr val="F6EAEE"/>
                    </a:gs>
                    <a:gs pos="64999">
                      <a:srgbClr val="E6C9D3"/>
                    </a:gs>
                    <a:gs pos="100000">
                      <a:srgbClr val="DDB1C0"/>
                    </a:gs>
                  </a:gsLst>
                  <a:lin ang="5400000" scaled="1"/>
                </a:gradFill>
                <a:ln w="9525">
                  <a:solidFill>
                    <a:srgbClr val="863E5C"/>
                  </a:solidFill>
                  <a:miter lim="800000"/>
                  <a:headEnd type="arrow" w="med" len="med"/>
                  <a:tailEnd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Compute / Send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Messages</a:t>
                  </a:r>
                </a:p>
              </p:txBody>
            </p:sp>
            <p:cxnSp>
              <p:nvCxnSpPr>
                <p:cNvPr id="280" name="Straight Arrow Connector 279"/>
                <p:cNvCxnSpPr>
                  <a:cxnSpLocks noChangeShapeType="1"/>
                  <a:stCxn id="285" idx="4"/>
                  <a:endCxn id="279" idx="1"/>
                </p:cNvCxnSpPr>
                <p:nvPr/>
              </p:nvCxnSpPr>
              <p:spPr bwMode="auto">
                <a:xfrm>
                  <a:off x="7350126" y="3937089"/>
                  <a:ext cx="219074" cy="90399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sp>
              <p:nvSpPr>
                <p:cNvPr id="281" name="Oval 280"/>
                <p:cNvSpPr/>
                <p:nvPr/>
              </p:nvSpPr>
              <p:spPr bwMode="auto">
                <a:xfrm rot="16200000">
                  <a:off x="6174612" y="5296780"/>
                  <a:ext cx="1655703" cy="695325"/>
                </a:xfrm>
                <a:prstGeom prst="ellipse">
                  <a:avLst/>
                </a:prstGeom>
                <a:solidFill>
                  <a:srgbClr val="4E70A7"/>
                </a:solidFill>
                <a:ln w="25400" cap="flat" cmpd="sng" algn="ctr">
                  <a:solidFill>
                    <a:srgbClr val="4E70A7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Worker 1</a:t>
                  </a:r>
                </a:p>
              </p:txBody>
            </p:sp>
            <p:sp>
              <p:nvSpPr>
                <p:cNvPr id="282" name="Rectangle 281"/>
                <p:cNvSpPr>
                  <a:spLocks noChangeArrowheads="1"/>
                </p:cNvSpPr>
                <p:nvPr/>
              </p:nvSpPr>
              <p:spPr bwMode="auto">
                <a:xfrm>
                  <a:off x="7569200" y="4941888"/>
                  <a:ext cx="1295400" cy="1371600"/>
                </a:xfrm>
                <a:prstGeom prst="rect">
                  <a:avLst/>
                </a:prstGeom>
                <a:gradFill rotWithShape="1">
                  <a:gsLst>
                    <a:gs pos="0">
                      <a:srgbClr val="F6EAEE"/>
                    </a:gs>
                    <a:gs pos="64999">
                      <a:srgbClr val="E6C9D3"/>
                    </a:gs>
                    <a:gs pos="100000">
                      <a:srgbClr val="DDB1C0"/>
                    </a:gs>
                  </a:gsLst>
                  <a:lin ang="5400000" scaled="1"/>
                </a:gradFill>
                <a:ln w="9525">
                  <a:solidFill>
                    <a:srgbClr val="863E5C"/>
                  </a:solidFill>
                  <a:miter lim="800000"/>
                  <a:headEnd type="arrow" w="med" len="med"/>
                  <a:tailEnd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Compute / Send</a:t>
                  </a:r>
                </a:p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ysClr val="windowText" lastClr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Messages</a:t>
                  </a:r>
                </a:p>
              </p:txBody>
            </p:sp>
            <p:cxnSp>
              <p:nvCxnSpPr>
                <p:cNvPr id="283" name="Straight Arrow Connector 282"/>
                <p:cNvCxnSpPr>
                  <a:cxnSpLocks noChangeShapeType="1"/>
                  <a:stCxn id="281" idx="4"/>
                  <a:endCxn id="282" idx="1"/>
                </p:cNvCxnSpPr>
                <p:nvPr/>
              </p:nvCxnSpPr>
              <p:spPr bwMode="auto">
                <a:xfrm flipV="1">
                  <a:off x="7350126" y="5627689"/>
                  <a:ext cx="219074" cy="16754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sp>
              <p:nvSpPr>
                <p:cNvPr id="284" name="Oval 283"/>
                <p:cNvSpPr/>
                <p:nvPr/>
              </p:nvSpPr>
              <p:spPr bwMode="auto">
                <a:xfrm rot="16200000">
                  <a:off x="4158456" y="4502944"/>
                  <a:ext cx="1411289" cy="533400"/>
                </a:xfrm>
                <a:prstGeom prst="ellipse">
                  <a:avLst/>
                </a:prstGeom>
                <a:solidFill>
                  <a:srgbClr val="478336"/>
                </a:solidFill>
                <a:ln w="25400" cap="flat" cmpd="sng" algn="ctr">
                  <a:solidFill>
                    <a:srgbClr val="478336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1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Master</a:t>
                  </a:r>
                </a:p>
              </p:txBody>
            </p:sp>
            <p:sp>
              <p:nvSpPr>
                <p:cNvPr id="285" name="Oval 284"/>
                <p:cNvSpPr/>
                <p:nvPr/>
              </p:nvSpPr>
              <p:spPr bwMode="auto">
                <a:xfrm rot="16200000" flipH="1">
                  <a:off x="6226264" y="3589426"/>
                  <a:ext cx="1552399" cy="695325"/>
                </a:xfrm>
                <a:prstGeom prst="ellipse">
                  <a:avLst/>
                </a:prstGeom>
                <a:solidFill>
                  <a:srgbClr val="4E70A7"/>
                </a:solidFill>
                <a:ln w="25400" cap="flat" cmpd="sng" algn="ctr">
                  <a:solidFill>
                    <a:srgbClr val="4E70A7">
                      <a:shade val="50000"/>
                    </a:srgbClr>
                  </a:solidFill>
                  <a:prstDash val="solid"/>
                  <a:headEnd type="arrow" w="med" len="med"/>
                  <a:tailEnd type="none" w="med" len="med"/>
                </a:ln>
                <a:effectLst/>
              </p:spPr>
              <p:txBody>
                <a:bodyPr lIns="69238" tIns="34619" rIns="69238" bIns="34619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pitchFamily="-65" charset="0"/>
                      <a:ea typeface="ヒラギノ角ゴ ProN W3" pitchFamily="-65" charset="-128"/>
                      <a:cs typeface="ヒラギノ角ゴ ProN W3" pitchFamily="-65" charset="-128"/>
                      <a:sym typeface="Vista Sans OT Reg" pitchFamily="-65" charset="0"/>
                    </a:rPr>
                    <a:t>Worker 0</a:t>
                  </a:r>
                </a:p>
              </p:txBody>
            </p:sp>
            <p:cxnSp>
              <p:nvCxnSpPr>
                <p:cNvPr id="286" name="Straight Arrow Connector 285"/>
                <p:cNvCxnSpPr>
                  <a:cxnSpLocks noChangeShapeType="1"/>
                  <a:stCxn id="284" idx="4"/>
                  <a:endCxn id="275" idx="1"/>
                </p:cNvCxnSpPr>
                <p:nvPr/>
              </p:nvCxnSpPr>
              <p:spPr bwMode="auto">
                <a:xfrm flipV="1">
                  <a:off x="5130801" y="3989388"/>
                  <a:ext cx="228599" cy="780256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87" name="Straight Arrow Connector 286"/>
                <p:cNvCxnSpPr>
                  <a:cxnSpLocks noChangeShapeType="1"/>
                  <a:stCxn id="284" idx="4"/>
                  <a:endCxn id="276" idx="1"/>
                </p:cNvCxnSpPr>
                <p:nvPr/>
              </p:nvCxnSpPr>
              <p:spPr bwMode="auto">
                <a:xfrm flipV="1">
                  <a:off x="5130801" y="4522789"/>
                  <a:ext cx="228599" cy="246855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grpSp>
              <p:nvGrpSpPr>
                <p:cNvPr id="288" name="Group 189"/>
                <p:cNvGrpSpPr>
                  <a:grpSpLocks/>
                </p:cNvGrpSpPr>
                <p:nvPr/>
              </p:nvGrpSpPr>
              <p:grpSpPr bwMode="auto">
                <a:xfrm flipV="1">
                  <a:off x="5130800" y="4789488"/>
                  <a:ext cx="228600" cy="828675"/>
                  <a:chOff x="4673600" y="5245100"/>
                  <a:chExt cx="228600" cy="828675"/>
                </a:xfrm>
              </p:grpSpPr>
              <p:cxnSp>
                <p:nvCxnSpPr>
                  <p:cNvPr id="302" name="Straight Arrow Connector 301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4673600" y="5245100"/>
                    <a:ext cx="228600" cy="828675"/>
                  </a:xfrm>
                  <a:prstGeom prst="straightConnector1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arrow" w="med" len="med"/>
                  </a:ln>
                  <a:effectLst>
                    <a:outerShdw blurRad="40000" dist="20000" dir="5400000" rotWithShape="0">
                      <a:srgbClr val="00000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</p:cxnSp>
              <p:cxnSp>
                <p:nvCxnSpPr>
                  <p:cNvPr id="303" name="Straight Arrow Connector 302"/>
                  <p:cNvCxnSpPr>
                    <a:cxnSpLocks noChangeShapeType="1"/>
                  </p:cNvCxnSpPr>
                  <p:nvPr/>
                </p:nvCxnSpPr>
                <p:spPr bwMode="auto">
                  <a:xfrm flipV="1">
                    <a:off x="4673600" y="5778500"/>
                    <a:ext cx="228600" cy="295275"/>
                  </a:xfrm>
                  <a:prstGeom prst="straightConnector1">
                    <a:avLst/>
                  </a:prstGeom>
                  <a:noFill/>
                  <a:ln w="25400">
                    <a:solidFill>
                      <a:srgbClr val="000000"/>
                    </a:solidFill>
                    <a:round/>
                    <a:headEnd/>
                    <a:tailEnd type="arrow" w="med" len="med"/>
                  </a:ln>
                  <a:effectLst>
                    <a:outerShdw blurRad="40000" dist="20000" dir="5400000" rotWithShape="0">
                      <a:srgbClr val="000000">
                        <a:alpha val="37999"/>
                      </a:srgbClr>
                    </a:outerShdw>
                  </a:effectLst>
                  <a:extLst>
                    <a:ext uri="{909E8E84-426E-40dd-AFC4-6F175D3DCCD1}">
                      <a14:hiddenFill xmlns:a14="http://schemas.microsoft.com/office/drawing/2010/main" xmlns="">
                        <a:noFill/>
                      </a14:hiddenFill>
                    </a:ext>
                  </a:extLst>
                </p:spPr>
              </p:cxnSp>
            </p:grpSp>
            <p:cxnSp>
              <p:nvCxnSpPr>
                <p:cNvPr id="289" name="Straight Arrow Connector 288"/>
                <p:cNvCxnSpPr>
                  <a:cxnSpLocks noChangeShapeType="1"/>
                  <a:stCxn id="275" idx="3"/>
                  <a:endCxn id="285" idx="0"/>
                </p:cNvCxnSpPr>
                <p:nvPr/>
              </p:nvCxnSpPr>
              <p:spPr bwMode="auto">
                <a:xfrm flipV="1">
                  <a:off x="6413500" y="3937089"/>
                  <a:ext cx="241300" cy="52299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0" name="Straight Arrow Connector 289"/>
                <p:cNvCxnSpPr>
                  <a:cxnSpLocks noChangeShapeType="1"/>
                  <a:stCxn id="276" idx="3"/>
                  <a:endCxn id="285" idx="0"/>
                </p:cNvCxnSpPr>
                <p:nvPr/>
              </p:nvCxnSpPr>
              <p:spPr bwMode="auto">
                <a:xfrm flipV="1">
                  <a:off x="6413500" y="3937089"/>
                  <a:ext cx="241300" cy="58570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1" name="Straight Arrow Connector 290"/>
                <p:cNvCxnSpPr>
                  <a:cxnSpLocks noChangeShapeType="1"/>
                  <a:stCxn id="277" idx="3"/>
                  <a:endCxn id="281" idx="0"/>
                </p:cNvCxnSpPr>
                <p:nvPr/>
              </p:nvCxnSpPr>
              <p:spPr bwMode="auto">
                <a:xfrm>
                  <a:off x="6413500" y="5056188"/>
                  <a:ext cx="241300" cy="588254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2" name="Straight Arrow Connector 291"/>
                <p:cNvCxnSpPr>
                  <a:cxnSpLocks noChangeShapeType="1"/>
                  <a:stCxn id="278" idx="3"/>
                  <a:endCxn id="281" idx="0"/>
                </p:cNvCxnSpPr>
                <p:nvPr/>
              </p:nvCxnSpPr>
              <p:spPr bwMode="auto">
                <a:xfrm>
                  <a:off x="6413500" y="5589589"/>
                  <a:ext cx="241300" cy="54853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3" name="Straight Arrow Connector 292"/>
                <p:cNvCxnSpPr>
                  <a:cxnSpLocks noChangeShapeType="1"/>
                </p:cNvCxnSpPr>
                <p:nvPr/>
              </p:nvCxnSpPr>
              <p:spPr bwMode="auto">
                <a:xfrm flipV="1">
                  <a:off x="8864600" y="4027488"/>
                  <a:ext cx="219075" cy="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/>
                  <a:tailEnd type="none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4" name="Straight Arrow Connector 293"/>
                <p:cNvCxnSpPr>
                  <a:cxnSpLocks noChangeShapeType="1"/>
                </p:cNvCxnSpPr>
                <p:nvPr/>
              </p:nvCxnSpPr>
              <p:spPr bwMode="auto">
                <a:xfrm flipV="1">
                  <a:off x="8864600" y="5627688"/>
                  <a:ext cx="219075" cy="0"/>
                </a:xfrm>
                <a:prstGeom prst="straightConnector1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none"/>
                  <a:tailEnd type="none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5" name="Straight Connector 206"/>
                <p:cNvCxnSpPr>
                  <a:cxnSpLocks noChangeShapeType="1"/>
                </p:cNvCxnSpPr>
                <p:nvPr/>
              </p:nvCxnSpPr>
              <p:spPr bwMode="auto">
                <a:xfrm>
                  <a:off x="9093200" y="4027488"/>
                  <a:ext cx="0" cy="251460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6" name="Straight Connector 207"/>
                <p:cNvCxnSpPr>
                  <a:cxnSpLocks noChangeShapeType="1"/>
                </p:cNvCxnSpPr>
                <p:nvPr/>
              </p:nvCxnSpPr>
              <p:spPr bwMode="auto">
                <a:xfrm>
                  <a:off x="4902200" y="6542088"/>
                  <a:ext cx="4191000" cy="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cxnSp>
              <p:nvCxnSpPr>
                <p:cNvPr id="297" name="Straight Connector 217"/>
                <p:cNvCxnSpPr>
                  <a:cxnSpLocks noChangeShapeType="1"/>
                </p:cNvCxnSpPr>
                <p:nvPr/>
              </p:nvCxnSpPr>
              <p:spPr bwMode="auto">
                <a:xfrm>
                  <a:off x="4902200" y="5475288"/>
                  <a:ext cx="0" cy="1066800"/>
                </a:xfrm>
                <a:prstGeom prst="line">
                  <a:avLst/>
                </a:prstGeom>
                <a:noFill/>
                <a:ln w="25400">
                  <a:solidFill>
                    <a:srgbClr val="000000"/>
                  </a:solidFill>
                  <a:round/>
                  <a:headEnd type="arrow" w="med" len="med"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sp>
              <p:nvSpPr>
                <p:cNvPr id="298" name="TextBox 230"/>
                <p:cNvSpPr txBox="1">
                  <a:spLocks noChangeArrowheads="1"/>
                </p:cNvSpPr>
                <p:nvPr/>
              </p:nvSpPr>
              <p:spPr bwMode="auto">
                <a:xfrm>
                  <a:off x="4978401" y="2890838"/>
                  <a:ext cx="1828799" cy="7810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1pPr>
                  <a:lvl2pPr marL="742950" indent="-28575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2pPr>
                  <a:lvl3pPr marL="11430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3pPr>
                  <a:lvl4pPr marL="16002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4pPr>
                  <a:lvl5pPr marL="20574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rPr>
                    <a:t>In-memory graph</a:t>
                  </a:r>
                </a:p>
              </p:txBody>
            </p:sp>
            <p:sp>
              <p:nvSpPr>
                <p:cNvPr id="299" name="TextBox 231"/>
                <p:cNvSpPr txBox="1">
                  <a:spLocks noChangeArrowheads="1"/>
                </p:cNvSpPr>
                <p:nvPr/>
              </p:nvSpPr>
              <p:spPr bwMode="auto">
                <a:xfrm>
                  <a:off x="4902199" y="6573839"/>
                  <a:ext cx="4191000" cy="468600"/>
                </a:xfrm>
                <a:prstGeom prst="rect">
                  <a:avLst/>
                </a:prstGeom>
                <a:noFill/>
                <a:ln>
                  <a:noFill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  <a:ext uri="{91240B29-F687-4f45-9708-019B960494DF}">
                    <a14:hiddenLine xmlns:a14="http://schemas.microsoft.com/office/drawing/2010/main" xmlns="" w="9525">
                      <a:solidFill>
                        <a:srgbClr val="000000"/>
                      </a:solidFill>
                      <a:miter lim="800000"/>
                      <a:headEnd/>
                      <a:tailEnd/>
                    </a14:hiddenLine>
                  </a:ext>
                </a:extLst>
              </p:spPr>
              <p:txBody>
                <a:bodyPr>
                  <a:spAutoFit/>
                </a:bodyPr>
                <a:lstStyle>
                  <a:lvl1pPr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1pPr>
                  <a:lvl2pPr marL="742950" indent="-28575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2pPr>
                  <a:lvl3pPr marL="11430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3pPr>
                  <a:lvl4pPr marL="16002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4pPr>
                  <a:lvl5pPr marL="2057400" indent="-228600" eaLnBrk="0" hangingPunct="0"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5pPr>
                  <a:lvl6pPr marL="25146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6pPr>
                  <a:lvl7pPr marL="29718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7pPr>
                  <a:lvl8pPr marL="34290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8pPr>
                  <a:lvl9pPr marL="3886200" indent="-228600" eaLnBrk="0" fontAlgn="base" hangingPunct="0">
                    <a:spcBef>
                      <a:spcPct val="0"/>
                    </a:spcBef>
                    <a:spcAft>
                      <a:spcPct val="0"/>
                    </a:spcAft>
                    <a:defRPr sz="2400">
                      <a:solidFill>
                        <a:srgbClr val="000000"/>
                      </a:solidFill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defRPr>
                  </a:lvl9pPr>
                </a:lstStyle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r>
                    <a:rPr kumimoji="0" lang="en-US" sz="1200" b="0" i="0" u="none" strike="noStrike" kern="0" cap="none" spc="0" normalizeH="0" baseline="0" noProof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LnTx/>
                      <a:uFillTx/>
                      <a:latin typeface="Vista Sans OT Reg" charset="0"/>
                      <a:ea typeface="ヒラギノ角ゴ ProN W3" charset="0"/>
                      <a:cs typeface="ヒラギノ角ゴ ProN W3" charset="0"/>
                      <a:sym typeface="Vista Sans OT Reg" charset="0"/>
                    </a:rPr>
                    <a:t>Send stats / iterate!</a:t>
                  </a:r>
                </a:p>
              </p:txBody>
            </p:sp>
            <p:cxnSp>
              <p:nvCxnSpPr>
                <p:cNvPr id="300" name="Curved Connector 299"/>
                <p:cNvCxnSpPr>
                  <a:cxnSpLocks noChangeShapeType="1"/>
                  <a:stCxn id="279" idx="3"/>
                  <a:endCxn id="282" idx="3"/>
                </p:cNvCxnSpPr>
                <p:nvPr/>
              </p:nvCxnSpPr>
              <p:spPr bwMode="auto">
                <a:xfrm>
                  <a:off x="8864600" y="4027488"/>
                  <a:ext cx="0" cy="1600200"/>
                </a:xfrm>
                <a:prstGeom prst="curvedConnector3">
                  <a:avLst>
                    <a:gd name="adj1" fmla="val 22860100000"/>
                  </a:avLst>
                </a:prstGeom>
                <a:noFill/>
                <a:ln w="25400">
                  <a:solidFill>
                    <a:srgbClr val="000000"/>
                  </a:solidFill>
                  <a:prstDash val="sysDot"/>
                  <a:round/>
                  <a:headEnd type="arrow" w="med" len="med"/>
                  <a:tailEnd type="arrow" w="med" len="med"/>
                </a:ln>
                <a:effectLst>
                  <a:outerShdw blurRad="40000" dist="20000" dir="5400000" rotWithShape="0">
                    <a:srgbClr val="000000">
                      <a:alpha val="37999"/>
                    </a:srgbClr>
                  </a:outerShdw>
                </a:effectLst>
                <a:extLst>
                  <a:ext uri="{909E8E84-426E-40dd-AFC4-6F175D3DCCD1}">
                    <a14:hiddenFill xmlns:a14="http://schemas.microsoft.com/office/drawing/2010/main" xmlns="">
                      <a:noFill/>
                    </a14:hiddenFill>
                  </a:ext>
                </a:extLst>
              </p:spPr>
            </p:cxnSp>
            <p:sp>
              <p:nvSpPr>
                <p:cNvPr id="301" name="Rectangle 377"/>
                <p:cNvSpPr>
                  <a:spLocks noChangeArrowheads="1"/>
                </p:cNvSpPr>
                <p:nvPr/>
              </p:nvSpPr>
              <p:spPr bwMode="auto">
                <a:xfrm>
                  <a:off x="4445000" y="2082800"/>
                  <a:ext cx="4800600" cy="4953000"/>
                </a:xfrm>
                <a:prstGeom prst="rect">
                  <a:avLst/>
                </a:prstGeom>
                <a:noFill/>
                <a:ln w="25400">
                  <a:solidFill>
                    <a:srgbClr val="000000"/>
                  </a:solidFill>
                  <a:prstDash val="sysDot"/>
                  <a:round/>
                  <a:headEnd type="arrow" w="med" len="med"/>
                  <a:tailEnd/>
                </a:ln>
                <a:extLst>
                  <a:ext uri="{909E8E84-426E-40dd-AFC4-6F175D3DCCD1}">
                    <a14:hiddenFill xmlns:a14="http://schemas.microsoft.com/office/drawing/2010/main" xmlns="">
                      <a:solidFill>
                        <a:srgbClr val="FFFFFF"/>
                      </a:solidFill>
                    </a14:hiddenFill>
                  </a:ext>
                </a:extLst>
              </p:spPr>
              <p:txBody>
                <a:bodyPr/>
                <a:lstStyle/>
                <a:p>
                  <a:pPr marL="0" marR="0" lvl="0" indent="0" defTabSz="914400" eaLnBrk="1" fontAlgn="auto" latinLnBrk="0" hangingPunct="1">
                    <a:lnSpc>
                      <a:spcPct val="9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1100" b="0" i="0" u="none" strike="noStrike" kern="0" cap="none" spc="0" normalizeH="0" baseline="0" noProof="0">
                    <a:ln>
                      <a:noFill/>
                    </a:ln>
                    <a:solidFill>
                      <a:sysClr val="windowText" lastClr="000000"/>
                    </a:solidFill>
                    <a:effectLst/>
                    <a:uLnTx/>
                    <a:uFillTx/>
                  </a:endParaRPr>
                </a:p>
              </p:txBody>
            </p:sp>
          </p:grpSp>
          <p:sp>
            <p:nvSpPr>
              <p:cNvPr id="273" name="TextBox 272"/>
              <p:cNvSpPr txBox="1"/>
              <p:nvPr/>
            </p:nvSpPr>
            <p:spPr>
              <a:xfrm>
                <a:off x="4445000" y="2158999"/>
                <a:ext cx="4876800" cy="676867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A650C"/>
                    </a:solidFill>
                    <a:effectLst/>
                    <a:uLnTx/>
                    <a:uFillTx/>
                  </a:rPr>
                  <a:t>Compute/Iterate</a:t>
                </a:r>
              </a:p>
            </p:txBody>
          </p:sp>
        </p:grpSp>
        <p:sp>
          <p:nvSpPr>
            <p:cNvPr id="271" name="TextBox 270"/>
            <p:cNvSpPr txBox="1"/>
            <p:nvPr/>
          </p:nvSpPr>
          <p:spPr>
            <a:xfrm>
              <a:off x="7315200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2</a:t>
              </a:r>
            </a:p>
          </p:txBody>
        </p:sp>
      </p:grpSp>
      <p:grpSp>
        <p:nvGrpSpPr>
          <p:cNvPr id="304" name="Group 303"/>
          <p:cNvGrpSpPr/>
          <p:nvPr/>
        </p:nvGrpSpPr>
        <p:grpSpPr>
          <a:xfrm>
            <a:off x="6482933" y="1905000"/>
            <a:ext cx="2508667" cy="3313748"/>
            <a:chOff x="10401300" y="1447800"/>
            <a:chExt cx="4296966" cy="5675948"/>
          </a:xfrm>
        </p:grpSpPr>
        <p:grpSp>
          <p:nvGrpSpPr>
            <p:cNvPr id="305" name="Group 304"/>
            <p:cNvGrpSpPr>
              <a:grpSpLocks/>
            </p:cNvGrpSpPr>
            <p:nvPr/>
          </p:nvGrpSpPr>
          <p:grpSpPr bwMode="auto">
            <a:xfrm>
              <a:off x="10401300" y="2108835"/>
              <a:ext cx="4296966" cy="5014913"/>
              <a:chOff x="9245600" y="2082800"/>
              <a:chExt cx="3819525" cy="4953000"/>
            </a:xfrm>
          </p:grpSpPr>
          <p:sp>
            <p:nvSpPr>
              <p:cNvPr id="307" name="Oval 306"/>
              <p:cNvSpPr/>
              <p:nvPr/>
            </p:nvSpPr>
            <p:spPr bwMode="auto">
              <a:xfrm rot="16200000">
                <a:off x="9069270" y="5296780"/>
                <a:ext cx="1505186" cy="695325"/>
              </a:xfrm>
              <a:prstGeom prst="ellipse">
                <a:avLst/>
              </a:prstGeom>
              <a:solidFill>
                <a:srgbClr val="4E70A7"/>
              </a:solidFill>
              <a:ln w="25400" cap="flat" cmpd="sng" algn="ctr">
                <a:solidFill>
                  <a:srgbClr val="4E70A7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Worker 1</a:t>
                </a:r>
              </a:p>
            </p:txBody>
          </p:sp>
          <p:sp>
            <p:nvSpPr>
              <p:cNvPr id="308" name="Oval 307"/>
              <p:cNvSpPr/>
              <p:nvPr/>
            </p:nvSpPr>
            <p:spPr bwMode="auto">
              <a:xfrm rot="16200000" flipH="1">
                <a:off x="9069270" y="3716338"/>
                <a:ext cx="1505186" cy="695325"/>
              </a:xfrm>
              <a:prstGeom prst="ellipse">
                <a:avLst/>
              </a:prstGeom>
              <a:solidFill>
                <a:srgbClr val="4E70A7"/>
              </a:solidFill>
              <a:ln w="25400" cap="flat" cmpd="sng" algn="ctr">
                <a:solidFill>
                  <a:srgbClr val="4E70A7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Worker 0</a:t>
                </a:r>
              </a:p>
            </p:txBody>
          </p:sp>
          <p:sp>
            <p:nvSpPr>
              <p:cNvPr id="309" name="Rectangle 308"/>
              <p:cNvSpPr/>
              <p:nvPr/>
            </p:nvSpPr>
            <p:spPr bwMode="auto">
              <a:xfrm>
                <a:off x="11541125" y="3798888"/>
                <a:ext cx="1219200" cy="2133600"/>
              </a:xfrm>
              <a:prstGeom prst="rect">
                <a:avLst/>
              </a:prstGeom>
              <a:solidFill>
                <a:srgbClr val="333333">
                  <a:lumMod val="75000"/>
                </a:srgbClr>
              </a:solidFill>
              <a:ln w="25400" cap="flat" cmpd="sng" algn="ctr">
                <a:noFill/>
                <a:prstDash val="solid"/>
                <a:round/>
                <a:headEnd type="arrow" w="med" len="med"/>
                <a:tailEnd type="none" w="med" len="med"/>
              </a:ln>
              <a:effectLst/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0" name="Rectangle 309"/>
              <p:cNvSpPr/>
              <p:nvPr/>
            </p:nvSpPr>
            <p:spPr bwMode="auto">
              <a:xfrm>
                <a:off x="11617325" y="38750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0</a:t>
                </a:r>
              </a:p>
            </p:txBody>
          </p:sp>
          <p:sp>
            <p:nvSpPr>
              <p:cNvPr id="311" name="Rectangle 310"/>
              <p:cNvSpPr/>
              <p:nvPr/>
            </p:nvSpPr>
            <p:spPr bwMode="auto">
              <a:xfrm>
                <a:off x="11617325" y="44084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1</a:t>
                </a:r>
              </a:p>
            </p:txBody>
          </p:sp>
          <p:sp>
            <p:nvSpPr>
              <p:cNvPr id="312" name="Rectangle 311"/>
              <p:cNvSpPr/>
              <p:nvPr/>
            </p:nvSpPr>
            <p:spPr bwMode="auto">
              <a:xfrm>
                <a:off x="11617325" y="49418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2</a:t>
                </a:r>
              </a:p>
            </p:txBody>
          </p:sp>
          <p:sp>
            <p:nvSpPr>
              <p:cNvPr id="313" name="Rectangle 312"/>
              <p:cNvSpPr/>
              <p:nvPr/>
            </p:nvSpPr>
            <p:spPr bwMode="auto">
              <a:xfrm>
                <a:off x="11617325" y="5475288"/>
                <a:ext cx="1054100" cy="381000"/>
              </a:xfrm>
              <a:prstGeom prst="rect">
                <a:avLst/>
              </a:prstGeom>
              <a:solidFill>
                <a:srgbClr val="FFFFFF"/>
              </a:solidFill>
              <a:ln w="25400" cap="flat" cmpd="sng" algn="ctr">
                <a:noFill/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3</a:t>
                </a:r>
              </a:p>
            </p:txBody>
          </p:sp>
          <p:sp>
            <p:nvSpPr>
              <p:cNvPr id="314" name="TextBox 313"/>
              <p:cNvSpPr txBox="1">
                <a:spLocks noChangeArrowheads="1"/>
              </p:cNvSpPr>
              <p:nvPr/>
            </p:nvSpPr>
            <p:spPr bwMode="auto">
              <a:xfrm>
                <a:off x="11236325" y="2967037"/>
                <a:ext cx="1828800" cy="46860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rPr>
                  <a:t>Output format</a:t>
                </a:r>
              </a:p>
            </p:txBody>
          </p:sp>
          <p:sp>
            <p:nvSpPr>
              <p:cNvPr id="315" name="Rectangle 356"/>
              <p:cNvSpPr>
                <a:spLocks noChangeArrowheads="1"/>
              </p:cNvSpPr>
              <p:nvPr/>
            </p:nvSpPr>
            <p:spPr bwMode="auto">
              <a:xfrm>
                <a:off x="10169525" y="3494088"/>
                <a:ext cx="1219200" cy="1066800"/>
              </a:xfrm>
              <a:prstGeom prst="rect">
                <a:avLst/>
              </a:prstGeom>
              <a:solidFill>
                <a:srgbClr val="C7D6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6" name="Rectangle 315"/>
              <p:cNvSpPr/>
              <p:nvPr/>
            </p:nvSpPr>
            <p:spPr bwMode="auto">
              <a:xfrm>
                <a:off x="10245725" y="35702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0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7" name="Rectangle 316"/>
              <p:cNvSpPr/>
              <p:nvPr/>
            </p:nvSpPr>
            <p:spPr bwMode="auto">
              <a:xfrm>
                <a:off x="10245725" y="41036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1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18" name="Rectangle 362"/>
              <p:cNvSpPr>
                <a:spLocks noChangeArrowheads="1"/>
              </p:cNvSpPr>
              <p:nvPr/>
            </p:nvSpPr>
            <p:spPr bwMode="auto">
              <a:xfrm>
                <a:off x="10169525" y="5094288"/>
                <a:ext cx="1219200" cy="1066800"/>
              </a:xfrm>
              <a:prstGeom prst="rect">
                <a:avLst/>
              </a:prstGeom>
              <a:solidFill>
                <a:srgbClr val="C7D6E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19" name="Rectangle 318"/>
              <p:cNvSpPr/>
              <p:nvPr/>
            </p:nvSpPr>
            <p:spPr bwMode="auto">
              <a:xfrm>
                <a:off x="10245725" y="51704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2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sp>
            <p:nvSpPr>
              <p:cNvPr id="320" name="Rectangle 319"/>
              <p:cNvSpPr/>
              <p:nvPr/>
            </p:nvSpPr>
            <p:spPr bwMode="auto">
              <a:xfrm>
                <a:off x="10245725" y="5703888"/>
                <a:ext cx="1054100" cy="381000"/>
              </a:xfrm>
              <a:prstGeom prst="rect">
                <a:avLst/>
              </a:prstGeom>
              <a:solidFill>
                <a:srgbClr val="660066"/>
              </a:solidFill>
              <a:ln w="25400" cap="flat" cmpd="sng" algn="ctr">
                <a:solidFill>
                  <a:srgbClr val="FA650C">
                    <a:shade val="50000"/>
                  </a:srgbClr>
                </a:solidFill>
                <a:prstDash val="solid"/>
                <a:headEnd type="arrow" w="med" len="med"/>
                <a:tailEnd type="none" w="med" len="med"/>
              </a:ln>
              <a:effectLst/>
            </p:spPr>
            <p:txBody>
              <a:bodyPr lIns="69238" tIns="34619" rIns="69238" bIns="34619" anchor="ctr"/>
              <a:lstStyle/>
              <a:p>
                <a:pPr marL="0" marR="0" lvl="0" indent="0" algn="ctr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2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B3B3B3"/>
                    </a:solidFill>
                    <a:effectLst/>
                    <a:uLnTx/>
                    <a:uFillTx/>
                    <a:latin typeface="Vista Sans OT Reg" pitchFamily="-65" charset="0"/>
                    <a:ea typeface="ヒラギノ角ゴ ProN W3" pitchFamily="-65" charset="-128"/>
                    <a:cs typeface="ヒラギノ角ゴ ProN W3" pitchFamily="-65" charset="-128"/>
                    <a:sym typeface="Vista Sans OT Reg" pitchFamily="-65" charset="0"/>
                  </a:rPr>
                  <a:t>Part 3</a:t>
                </a:r>
                <a:endPara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endParaRPr>
              </a:p>
            </p:txBody>
          </p:sp>
          <p:cxnSp>
            <p:nvCxnSpPr>
              <p:cNvPr id="321" name="Straight Arrow Connector 320"/>
              <p:cNvCxnSpPr>
                <a:cxnSpLocks noChangeShapeType="1"/>
                <a:endCxn id="310" idx="1"/>
              </p:cNvCxnSpPr>
              <p:nvPr/>
            </p:nvCxnSpPr>
            <p:spPr bwMode="auto">
              <a:xfrm>
                <a:off x="11303000" y="3759200"/>
                <a:ext cx="314325" cy="306388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22" name="Straight Arrow Connector 321"/>
              <p:cNvCxnSpPr>
                <a:cxnSpLocks noChangeShapeType="1"/>
              </p:cNvCxnSpPr>
              <p:nvPr/>
            </p:nvCxnSpPr>
            <p:spPr bwMode="auto">
              <a:xfrm>
                <a:off x="11303000" y="4292600"/>
                <a:ext cx="314325" cy="306388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23" name="Straight Arrow Connector 322"/>
              <p:cNvCxnSpPr>
                <a:cxnSpLocks noChangeShapeType="1"/>
              </p:cNvCxnSpPr>
              <p:nvPr/>
            </p:nvCxnSpPr>
            <p:spPr bwMode="auto">
              <a:xfrm flipV="1">
                <a:off x="11303000" y="5664200"/>
                <a:ext cx="304800" cy="228600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24" name="Straight Arrow Connector 323"/>
              <p:cNvCxnSpPr>
                <a:cxnSpLocks noChangeShapeType="1"/>
              </p:cNvCxnSpPr>
              <p:nvPr/>
            </p:nvCxnSpPr>
            <p:spPr bwMode="auto">
              <a:xfrm flipV="1">
                <a:off x="11303000" y="5130800"/>
                <a:ext cx="304800" cy="228600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sp>
            <p:nvSpPr>
              <p:cNvPr id="325" name="Rectangle 379"/>
              <p:cNvSpPr>
                <a:spLocks noChangeArrowheads="1"/>
              </p:cNvSpPr>
              <p:nvPr/>
            </p:nvSpPr>
            <p:spPr bwMode="auto">
              <a:xfrm>
                <a:off x="9245600" y="2082800"/>
                <a:ext cx="3581400" cy="4953000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1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endParaRPr>
              </a:p>
            </p:txBody>
          </p:sp>
          <p:sp>
            <p:nvSpPr>
              <p:cNvPr id="326" name="TextBox 325"/>
              <p:cNvSpPr txBox="1"/>
              <p:nvPr/>
            </p:nvSpPr>
            <p:spPr>
              <a:xfrm>
                <a:off x="9245600" y="2158999"/>
                <a:ext cx="3581400" cy="676867"/>
              </a:xfrm>
              <a:prstGeom prst="rect">
                <a:avLst/>
              </a:prstGeom>
              <a:noFill/>
            </p:spPr>
            <p:txBody>
              <a:bodyPr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0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FA650C"/>
                    </a:solidFill>
                    <a:effectLst/>
                    <a:uLnTx/>
                    <a:uFillTx/>
                  </a:rPr>
                  <a:t>Storing the graph</a:t>
                </a:r>
              </a:p>
            </p:txBody>
          </p:sp>
        </p:grpSp>
        <p:sp>
          <p:nvSpPr>
            <p:cNvPr id="306" name="TextBox 305"/>
            <p:cNvSpPr txBox="1"/>
            <p:nvPr/>
          </p:nvSpPr>
          <p:spPr>
            <a:xfrm>
              <a:off x="12115799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3</a:t>
              </a:r>
            </a:p>
          </p:txBody>
        </p:sp>
      </p:grpSp>
      <p:grpSp>
        <p:nvGrpSpPr>
          <p:cNvPr id="327" name="Group 326"/>
          <p:cNvGrpSpPr/>
          <p:nvPr/>
        </p:nvGrpSpPr>
        <p:grpSpPr>
          <a:xfrm>
            <a:off x="228600" y="1905000"/>
            <a:ext cx="2852748" cy="3313748"/>
            <a:chOff x="114300" y="1447800"/>
            <a:chExt cx="4886325" cy="5675948"/>
          </a:xfrm>
        </p:grpSpPr>
        <p:sp>
          <p:nvSpPr>
            <p:cNvPr id="328" name="Rectangle 375"/>
            <p:cNvSpPr>
              <a:spLocks noChangeArrowheads="1"/>
            </p:cNvSpPr>
            <p:nvPr/>
          </p:nvSpPr>
          <p:spPr bwMode="auto">
            <a:xfrm>
              <a:off x="114300" y="2108835"/>
              <a:ext cx="4886325" cy="5014913"/>
            </a:xfrm>
            <a:prstGeom prst="rect">
              <a:avLst/>
            </a:prstGeom>
            <a:noFill/>
            <a:ln w="25400">
              <a:solidFill>
                <a:srgbClr val="000000"/>
              </a:solidFill>
              <a:prstDash val="sysDot"/>
              <a:round/>
              <a:headEnd type="arrow" w="med" len="med"/>
              <a:tailEnd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</a:extLst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</a:endParaRPr>
            </a:p>
          </p:txBody>
        </p:sp>
        <p:sp>
          <p:nvSpPr>
            <p:cNvPr id="329" name="Rectangle 328"/>
            <p:cNvSpPr/>
            <p:nvPr/>
          </p:nvSpPr>
          <p:spPr bwMode="auto">
            <a:xfrm>
              <a:off x="971550" y="3352800"/>
              <a:ext cx="1371600" cy="3352800"/>
            </a:xfrm>
            <a:prstGeom prst="rect">
              <a:avLst/>
            </a:prstGeom>
            <a:solidFill>
              <a:srgbClr val="333333">
                <a:lumMod val="75000"/>
              </a:srgbClr>
            </a:solidFill>
            <a:ln w="25400" cap="flat" cmpd="sng" algn="ctr">
              <a:noFill/>
              <a:prstDash val="solid"/>
              <a:round/>
              <a:headEnd type="arrow" w="med" len="med"/>
              <a:tailEnd type="none" w="med" len="med"/>
            </a:ln>
            <a:effectLst/>
          </p:spPr>
          <p:txBody>
            <a:bodyPr/>
            <a:lstStyle/>
            <a:p>
              <a:pPr marL="0" marR="0" lvl="0" indent="0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100" b="0" i="0" u="none" strike="noStrike" kern="0" cap="none" spc="0" normalizeH="0" baseline="0" noProof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Vista Sans OT Reg" pitchFamily="-65" charset="0"/>
                <a:ea typeface="ヒラギノ角ゴ ProN W3" pitchFamily="-65" charset="-128"/>
                <a:cs typeface="ヒラギノ角ゴ ProN W3" pitchFamily="-65" charset="-128"/>
                <a:sym typeface="Vista Sans OT Reg" pitchFamily="-65" charset="0"/>
              </a:endParaRPr>
            </a:p>
          </p:txBody>
        </p:sp>
        <p:sp>
          <p:nvSpPr>
            <p:cNvPr id="330" name="Rectangle 329"/>
            <p:cNvSpPr/>
            <p:nvPr/>
          </p:nvSpPr>
          <p:spPr bwMode="auto">
            <a:xfrm>
              <a:off x="1057275" y="3465374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0</a:t>
              </a:r>
            </a:p>
          </p:txBody>
        </p:sp>
        <p:sp>
          <p:nvSpPr>
            <p:cNvPr id="331" name="Rectangle 330"/>
            <p:cNvSpPr/>
            <p:nvPr/>
          </p:nvSpPr>
          <p:spPr bwMode="auto">
            <a:xfrm>
              <a:off x="1057275" y="4005442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1</a:t>
              </a:r>
            </a:p>
          </p:txBody>
        </p:sp>
        <p:sp>
          <p:nvSpPr>
            <p:cNvPr id="332" name="Rectangle 331"/>
            <p:cNvSpPr/>
            <p:nvPr/>
          </p:nvSpPr>
          <p:spPr bwMode="auto">
            <a:xfrm>
              <a:off x="1057275" y="4545509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2</a:t>
              </a:r>
            </a:p>
          </p:txBody>
        </p:sp>
        <p:sp>
          <p:nvSpPr>
            <p:cNvPr id="333" name="Rectangle 332"/>
            <p:cNvSpPr/>
            <p:nvPr/>
          </p:nvSpPr>
          <p:spPr bwMode="auto">
            <a:xfrm>
              <a:off x="1057275" y="508557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3</a:t>
              </a:r>
            </a:p>
          </p:txBody>
        </p:sp>
        <p:sp>
          <p:nvSpPr>
            <p:cNvPr id="334" name="Oval 333"/>
            <p:cNvSpPr/>
            <p:nvPr/>
          </p:nvSpPr>
          <p:spPr bwMode="auto">
            <a:xfrm rot="16200000">
              <a:off x="2067523" y="5323881"/>
              <a:ext cx="1676400" cy="782241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solidFill>
                <a:srgbClr val="4E70A7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Worker 1</a:t>
              </a:r>
            </a:p>
          </p:txBody>
        </p:sp>
        <p:sp>
          <p:nvSpPr>
            <p:cNvPr id="335" name="Oval 334"/>
            <p:cNvSpPr/>
            <p:nvPr/>
          </p:nvSpPr>
          <p:spPr bwMode="auto">
            <a:xfrm rot="16200000">
              <a:off x="-214402" y="4529227"/>
              <a:ext cx="1428930" cy="600075"/>
            </a:xfrm>
            <a:prstGeom prst="ellipse">
              <a:avLst/>
            </a:prstGeom>
            <a:solidFill>
              <a:srgbClr val="478336"/>
            </a:solidFill>
            <a:ln w="25400" cap="flat" cmpd="sng" algn="ctr">
              <a:solidFill>
                <a:srgbClr val="478336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Master</a:t>
              </a:r>
            </a:p>
          </p:txBody>
        </p:sp>
        <p:sp>
          <p:nvSpPr>
            <p:cNvPr id="336" name="Oval 335"/>
            <p:cNvSpPr/>
            <p:nvPr/>
          </p:nvSpPr>
          <p:spPr bwMode="auto">
            <a:xfrm rot="16200000" flipH="1">
              <a:off x="2119820" y="3595183"/>
              <a:ext cx="1571803" cy="782241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solidFill>
                <a:srgbClr val="4E70A7">
                  <a:shade val="50000"/>
                </a:srgbClr>
              </a:solidFill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Worker 0</a:t>
              </a:r>
            </a:p>
          </p:txBody>
        </p:sp>
        <p:cxnSp>
          <p:nvCxnSpPr>
            <p:cNvPr id="337" name="Straight Arrow Connector 336"/>
            <p:cNvCxnSpPr>
              <a:cxnSpLocks noChangeShapeType="1"/>
              <a:stCxn id="335" idx="4"/>
              <a:endCxn id="330" idx="1"/>
            </p:cNvCxnSpPr>
            <p:nvPr/>
          </p:nvCxnSpPr>
          <p:spPr bwMode="auto">
            <a:xfrm flipV="1">
              <a:off x="800101" y="3658256"/>
              <a:ext cx="257174" cy="1171009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38" name="Straight Arrow Connector 337"/>
            <p:cNvCxnSpPr>
              <a:cxnSpLocks noChangeShapeType="1"/>
              <a:stCxn id="335" idx="4"/>
              <a:endCxn id="331" idx="1"/>
            </p:cNvCxnSpPr>
            <p:nvPr/>
          </p:nvCxnSpPr>
          <p:spPr bwMode="auto">
            <a:xfrm flipV="1">
              <a:off x="800101" y="4198324"/>
              <a:ext cx="257174" cy="63094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grpSp>
          <p:nvGrpSpPr>
            <p:cNvPr id="339" name="Group 261"/>
            <p:cNvGrpSpPr>
              <a:grpSpLocks/>
            </p:cNvGrpSpPr>
            <p:nvPr/>
          </p:nvGrpSpPr>
          <p:grpSpPr bwMode="auto">
            <a:xfrm flipV="1">
              <a:off x="800100" y="4849357"/>
              <a:ext cx="257175" cy="839034"/>
              <a:chOff x="4673600" y="5245100"/>
              <a:chExt cx="228600" cy="828675"/>
            </a:xfrm>
          </p:grpSpPr>
          <p:cxnSp>
            <p:nvCxnSpPr>
              <p:cNvPr id="356" name="Straight Arrow Connector 355"/>
              <p:cNvCxnSpPr>
                <a:cxnSpLocks noChangeShapeType="1"/>
              </p:cNvCxnSpPr>
              <p:nvPr/>
            </p:nvCxnSpPr>
            <p:spPr bwMode="auto">
              <a:xfrm flipV="1">
                <a:off x="4673600" y="5245100"/>
                <a:ext cx="228600" cy="828675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  <p:cxnSp>
            <p:nvCxnSpPr>
              <p:cNvPr id="357" name="Straight Arrow Connector 356"/>
              <p:cNvCxnSpPr>
                <a:cxnSpLocks noChangeShapeType="1"/>
              </p:cNvCxnSpPr>
              <p:nvPr/>
            </p:nvCxnSpPr>
            <p:spPr bwMode="auto">
              <a:xfrm flipV="1">
                <a:off x="4673600" y="5778500"/>
                <a:ext cx="228600" cy="295275"/>
              </a:xfrm>
              <a:prstGeom prst="straightConnector1">
                <a:avLst/>
              </a:prstGeom>
              <a:noFill/>
              <a:ln w="25400">
                <a:solidFill>
                  <a:srgbClr val="000000"/>
                </a:solidFill>
                <a:round/>
                <a:headEnd/>
                <a:tailEnd type="arrow" w="med" len="med"/>
              </a:ln>
              <a:effectLst>
                <a:outerShdw blurRad="40000" dist="20000" dir="5400000" rotWithShape="0">
                  <a:srgbClr val="000000">
                    <a:alpha val="37999"/>
                  </a:srgbClr>
                </a:outerShdw>
              </a:effectLst>
              <a:extLst>
                <a:ext uri="{909E8E84-426E-40dd-AFC4-6F175D3DCCD1}">
                  <a14:hiddenFill xmlns:a14="http://schemas.microsoft.com/office/drawing/2010/main" xmlns="">
                    <a:noFill/>
                  </a14:hiddenFill>
                </a:ext>
              </a:extLst>
            </p:spPr>
          </p:cxnSp>
        </p:grpSp>
        <p:cxnSp>
          <p:nvCxnSpPr>
            <p:cNvPr id="340" name="Straight Arrow Connector 339"/>
            <p:cNvCxnSpPr>
              <a:cxnSpLocks noChangeShapeType="1"/>
              <a:stCxn id="330" idx="3"/>
              <a:endCxn id="336" idx="0"/>
            </p:cNvCxnSpPr>
            <p:nvPr/>
          </p:nvCxnSpPr>
          <p:spPr bwMode="auto">
            <a:xfrm>
              <a:off x="2243138" y="3658256"/>
              <a:ext cx="271463" cy="328048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41" name="Straight Arrow Connector 340"/>
            <p:cNvCxnSpPr>
              <a:cxnSpLocks noChangeShapeType="1"/>
              <a:stCxn id="331" idx="3"/>
              <a:endCxn id="336" idx="0"/>
            </p:cNvCxnSpPr>
            <p:nvPr/>
          </p:nvCxnSpPr>
          <p:spPr bwMode="auto">
            <a:xfrm flipV="1">
              <a:off x="2243138" y="3986304"/>
              <a:ext cx="271463" cy="21202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42" name="Straight Arrow Connector 341"/>
            <p:cNvCxnSpPr>
              <a:cxnSpLocks noChangeShapeType="1"/>
              <a:stCxn id="332" idx="3"/>
              <a:endCxn id="334" idx="0"/>
            </p:cNvCxnSpPr>
            <p:nvPr/>
          </p:nvCxnSpPr>
          <p:spPr bwMode="auto">
            <a:xfrm>
              <a:off x="2243138" y="4738391"/>
              <a:ext cx="271465" cy="976611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43" name="Straight Arrow Connector 342"/>
            <p:cNvCxnSpPr>
              <a:cxnSpLocks noChangeShapeType="1"/>
              <a:stCxn id="333" idx="3"/>
              <a:endCxn id="334" idx="0"/>
            </p:cNvCxnSpPr>
            <p:nvPr/>
          </p:nvCxnSpPr>
          <p:spPr bwMode="auto">
            <a:xfrm>
              <a:off x="2243138" y="5278459"/>
              <a:ext cx="271465" cy="436543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44" name="TextBox 269"/>
            <p:cNvSpPr txBox="1">
              <a:spLocks noChangeArrowheads="1"/>
            </p:cNvSpPr>
            <p:nvPr/>
          </p:nvSpPr>
          <p:spPr bwMode="auto">
            <a:xfrm>
              <a:off x="628650" y="2891135"/>
              <a:ext cx="2057400" cy="474457"/>
            </a:xfrm>
            <a:prstGeom prst="rect">
              <a:avLst/>
            </a:prstGeom>
            <a:noFill/>
            <a:ln>
              <a:noFill/>
            </a:ln>
            <a:extLst>
              <a:ext uri="{909E8E84-426E-40dd-AFC4-6F175D3DCCD1}">
                <a14:hiddenFill xmlns:a14="http://schemas.microsoft.com/office/drawing/2010/main" xmlns="">
                  <a:solidFill>
                    <a:srgbClr val="FFFFFF"/>
                  </a:solidFill>
                </a14:hiddenFill>
              </a:ext>
              <a:ext uri="{91240B29-F687-4f45-9708-019B960494DF}">
                <a14:hiddenLine xmlns:a14="http://schemas.microsoft.com/office/drawing/2010/main" xmlns="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>
              <a:spAutoFit/>
            </a:bodyPr>
            <a:lstStyle>
              <a:lvl1pPr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1pPr>
              <a:lvl2pPr marL="742950" indent="-28575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2pPr>
              <a:lvl3pPr marL="11430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3pPr>
              <a:lvl4pPr marL="16002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4pPr>
              <a:lvl5pPr marL="2057400" indent="-228600" eaLnBrk="0" hangingPunct="0"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5pPr>
              <a:lvl6pPr marL="25146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6pPr>
              <a:lvl7pPr marL="29718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7pPr>
              <a:lvl8pPr marL="34290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8pPr>
              <a:lvl9pPr marL="3886200" indent="-228600" eaLnBrk="0" fontAlgn="base" hangingPunct="0">
                <a:spcBef>
                  <a:spcPct val="0"/>
                </a:spcBef>
                <a:spcAft>
                  <a:spcPct val="0"/>
                </a:spcAft>
                <a:defRPr sz="2400">
                  <a:solidFill>
                    <a:srgbClr val="000000"/>
                  </a:solidFill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defRPr>
              </a:lvl9pPr>
            </a:lstStyle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charset="0"/>
                  <a:ea typeface="ヒラギノ角ゴ ProN W3" charset="0"/>
                  <a:cs typeface="ヒラギノ角ゴ ProN W3" charset="0"/>
                  <a:sym typeface="Vista Sans OT Reg" charset="0"/>
                </a:rPr>
                <a:t>Input format</a:t>
              </a:r>
            </a:p>
          </p:txBody>
        </p:sp>
        <p:sp>
          <p:nvSpPr>
            <p:cNvPr id="345" name="Rectangle 344"/>
            <p:cNvSpPr>
              <a:spLocks noChangeArrowheads="1"/>
            </p:cNvSpPr>
            <p:nvPr/>
          </p:nvSpPr>
          <p:spPr bwMode="auto">
            <a:xfrm>
              <a:off x="3543300" y="3383459"/>
              <a:ext cx="1028700" cy="1388745"/>
            </a:xfrm>
            <a:prstGeom prst="rect">
              <a:avLst/>
            </a:prstGeom>
            <a:gradFill rotWithShape="1">
              <a:gsLst>
                <a:gs pos="0">
                  <a:srgbClr val="F6EAEE"/>
                </a:gs>
                <a:gs pos="64999">
                  <a:srgbClr val="E6C9D3"/>
                </a:gs>
                <a:gs pos="100000">
                  <a:srgbClr val="DDB1C0"/>
                </a:gs>
              </a:gsLst>
              <a:lin ang="5400000" scaled="1"/>
            </a:gradFill>
            <a:ln w="9525">
              <a:solidFill>
                <a:srgbClr val="863E5C"/>
              </a:solidFill>
              <a:miter lim="800000"/>
              <a:headEnd type="arrow" w="med" len="med"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Load / Send</a:t>
              </a:r>
            </a:p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Graph</a:t>
              </a:r>
            </a:p>
          </p:txBody>
        </p:sp>
        <p:cxnSp>
          <p:nvCxnSpPr>
            <p:cNvPr id="346" name="Straight Arrow Connector 345"/>
            <p:cNvCxnSpPr>
              <a:cxnSpLocks noChangeShapeType="1"/>
              <a:endCxn id="345" idx="1"/>
            </p:cNvCxnSpPr>
            <p:nvPr/>
          </p:nvCxnSpPr>
          <p:spPr bwMode="auto">
            <a:xfrm flipV="1">
              <a:off x="3296841" y="4077832"/>
              <a:ext cx="246459" cy="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47" name="Rectangle 346"/>
            <p:cNvSpPr>
              <a:spLocks noChangeArrowheads="1"/>
            </p:cNvSpPr>
            <p:nvPr/>
          </p:nvSpPr>
          <p:spPr bwMode="auto">
            <a:xfrm>
              <a:off x="3543300" y="5003662"/>
              <a:ext cx="1028700" cy="1388745"/>
            </a:xfrm>
            <a:prstGeom prst="rect">
              <a:avLst/>
            </a:prstGeom>
            <a:gradFill rotWithShape="1">
              <a:gsLst>
                <a:gs pos="0">
                  <a:srgbClr val="F6EAEE"/>
                </a:gs>
                <a:gs pos="64999">
                  <a:srgbClr val="E6C9D3"/>
                </a:gs>
                <a:gs pos="100000">
                  <a:srgbClr val="DDB1C0"/>
                </a:gs>
              </a:gsLst>
              <a:lin ang="5400000" scaled="1"/>
            </a:gradFill>
            <a:ln w="9525">
              <a:solidFill>
                <a:srgbClr val="863E5C"/>
              </a:solidFill>
              <a:miter lim="800000"/>
              <a:headEnd type="arrow" w="med" len="med"/>
              <a:tailEnd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Load / Send</a:t>
              </a:r>
            </a:p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Graph</a:t>
              </a:r>
            </a:p>
          </p:txBody>
        </p:sp>
        <p:cxnSp>
          <p:nvCxnSpPr>
            <p:cNvPr id="348" name="Straight Arrow Connector 347"/>
            <p:cNvCxnSpPr>
              <a:cxnSpLocks noChangeShapeType="1"/>
              <a:endCxn id="347" idx="1"/>
            </p:cNvCxnSpPr>
            <p:nvPr/>
          </p:nvCxnSpPr>
          <p:spPr bwMode="auto">
            <a:xfrm>
              <a:off x="3296841" y="5698034"/>
              <a:ext cx="246459" cy="0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49" name="Curved Connector 348"/>
            <p:cNvCxnSpPr>
              <a:cxnSpLocks noChangeShapeType="1"/>
              <a:stCxn id="345" idx="3"/>
              <a:endCxn id="347" idx="3"/>
            </p:cNvCxnSpPr>
            <p:nvPr/>
          </p:nvCxnSpPr>
          <p:spPr bwMode="auto">
            <a:xfrm>
              <a:off x="4572000" y="4077832"/>
              <a:ext cx="0" cy="1620203"/>
            </a:xfrm>
            <a:prstGeom prst="curvedConnector3">
              <a:avLst>
                <a:gd name="adj1" fmla="val 22860100000"/>
              </a:avLst>
            </a:prstGeom>
            <a:noFill/>
            <a:ln w="25400">
              <a:solidFill>
                <a:srgbClr val="000000"/>
              </a:solidFill>
              <a:prstDash val="sysDot"/>
              <a:round/>
              <a:headEnd type="arrow" w="med" len="med"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sp>
          <p:nvSpPr>
            <p:cNvPr id="350" name="TextBox 349"/>
            <p:cNvSpPr txBox="1"/>
            <p:nvPr/>
          </p:nvSpPr>
          <p:spPr bwMode="auto">
            <a:xfrm>
              <a:off x="114300" y="2185988"/>
              <a:ext cx="4886325" cy="685328"/>
            </a:xfrm>
            <a:prstGeom prst="rect">
              <a:avLst/>
            </a:prstGeom>
            <a:noFill/>
          </p:spPr>
          <p:txBody>
            <a:bodyPr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>
                  <a:ln>
                    <a:noFill/>
                  </a:ln>
                  <a:solidFill>
                    <a:srgbClr val="FA650C"/>
                  </a:solidFill>
                  <a:effectLst/>
                  <a:uLnTx/>
                  <a:uFillTx/>
                </a:rPr>
                <a:t>Loading the graph</a:t>
              </a:r>
            </a:p>
          </p:txBody>
        </p:sp>
        <p:sp>
          <p:nvSpPr>
            <p:cNvPr id="351" name="TextBox 350"/>
            <p:cNvSpPr txBox="1"/>
            <p:nvPr/>
          </p:nvSpPr>
          <p:spPr>
            <a:xfrm>
              <a:off x="2286000" y="1447800"/>
              <a:ext cx="511765" cy="57989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</a:rPr>
                <a:t>1</a:t>
              </a:r>
            </a:p>
          </p:txBody>
        </p:sp>
        <p:sp>
          <p:nvSpPr>
            <p:cNvPr id="352" name="Rectangle 351"/>
            <p:cNvSpPr/>
            <p:nvPr/>
          </p:nvSpPr>
          <p:spPr bwMode="auto">
            <a:xfrm>
              <a:off x="1066800" y="563403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</a:t>
              </a: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4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Vista Sans OT Reg" pitchFamily="-65" charset="0"/>
                <a:ea typeface="ヒラギノ角ゴ ProN W3" pitchFamily="-65" charset="-128"/>
                <a:cs typeface="ヒラギノ角ゴ ProN W3" pitchFamily="-65" charset="-128"/>
                <a:sym typeface="Vista Sans OT Reg" pitchFamily="-65" charset="0"/>
              </a:endParaRPr>
            </a:p>
          </p:txBody>
        </p:sp>
        <p:sp>
          <p:nvSpPr>
            <p:cNvPr id="353" name="Rectangle 352"/>
            <p:cNvSpPr/>
            <p:nvPr/>
          </p:nvSpPr>
          <p:spPr bwMode="auto">
            <a:xfrm>
              <a:off x="1066800" y="6167437"/>
              <a:ext cx="1185863" cy="385763"/>
            </a:xfrm>
            <a:prstGeom prst="rect">
              <a:avLst/>
            </a:prstGeom>
            <a:solidFill>
              <a:srgbClr val="FFFFFF"/>
            </a:solidFill>
            <a:ln w="25400" cap="flat" cmpd="sng" algn="ctr">
              <a:noFill/>
              <a:prstDash val="solid"/>
              <a:headEnd type="arrow" w="med" len="med"/>
              <a:tailEnd type="none" w="med" len="med"/>
            </a:ln>
            <a:effectLst/>
          </p:spPr>
          <p:txBody>
            <a:bodyPr lIns="69238" tIns="34619" rIns="69238" bIns="34619" anchor="ctr"/>
            <a:lstStyle/>
            <a:p>
              <a:pPr marL="0" marR="0" lvl="0" indent="0" algn="ctr" defTabSz="914400" eaLnBrk="1" fontAlgn="auto" latinLnBrk="0" hangingPunct="1">
                <a:lnSpc>
                  <a:spcPct val="9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 pitchFamily="-65" charset="0"/>
                  <a:ea typeface="ヒラギノ角ゴ ProN W3" pitchFamily="-65" charset="-128"/>
                  <a:cs typeface="ヒラギノ角ゴ ProN W3" pitchFamily="-65" charset="-128"/>
                  <a:sym typeface="Vista Sans OT Reg" pitchFamily="-65" charset="0"/>
                </a:rPr>
                <a:t>Split </a:t>
              </a:r>
            </a:p>
          </p:txBody>
        </p:sp>
        <p:cxnSp>
          <p:nvCxnSpPr>
            <p:cNvPr id="354" name="Straight Arrow Connector 353"/>
            <p:cNvCxnSpPr>
              <a:cxnSpLocks noChangeShapeType="1"/>
              <a:stCxn id="335" idx="4"/>
            </p:cNvCxnSpPr>
            <p:nvPr/>
          </p:nvCxnSpPr>
          <p:spPr bwMode="auto">
            <a:xfrm>
              <a:off x="800101" y="4829265"/>
              <a:ext cx="190499" cy="1647735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  <p:cxnSp>
          <p:nvCxnSpPr>
            <p:cNvPr id="355" name="Straight Arrow Connector 354"/>
            <p:cNvCxnSpPr>
              <a:cxnSpLocks noChangeShapeType="1"/>
              <a:stCxn id="335" idx="4"/>
            </p:cNvCxnSpPr>
            <p:nvPr/>
          </p:nvCxnSpPr>
          <p:spPr bwMode="auto">
            <a:xfrm>
              <a:off x="800101" y="4829265"/>
              <a:ext cx="190499" cy="961935"/>
            </a:xfrm>
            <a:prstGeom prst="straightConnector1">
              <a:avLst/>
            </a:prstGeom>
            <a:noFill/>
            <a:ln w="25400">
              <a:solidFill>
                <a:srgbClr val="000000"/>
              </a:solidFill>
              <a:round/>
              <a:headEnd/>
              <a:tailEnd type="arrow" w="med" len="med"/>
            </a:ln>
            <a:effectLst>
              <a:outerShdw blurRad="40000" dist="20000" dir="5400000" rotWithShape="0">
                <a:srgbClr val="000000">
                  <a:alpha val="37999"/>
                </a:srgbClr>
              </a:outerShdw>
            </a:effectLst>
            <a:extLst>
              <a:ext uri="{909E8E84-426E-40dd-AFC4-6F175D3DCCD1}">
                <a14:hiddenFill xmlns:a14="http://schemas.microsoft.com/office/drawing/2010/main" xmlns="">
                  <a:noFill/>
                </a14:hiddenFill>
              </a:ext>
            </a:extLst>
          </p:spPr>
        </p:cxnSp>
      </p:grpSp>
      <p:sp>
        <p:nvSpPr>
          <p:cNvPr id="9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Dataflow</a:t>
            </a:r>
          </a:p>
        </p:txBody>
      </p:sp>
    </p:spTree>
    <p:extLst>
      <p:ext uri="{BB962C8B-B14F-4D97-AF65-F5344CB8AC3E}">
        <p14:creationId xmlns:p14="http://schemas.microsoft.com/office/powerpoint/2010/main" val="274944561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3" name="Group 42"/>
          <p:cNvGrpSpPr/>
          <p:nvPr/>
        </p:nvGrpSpPr>
        <p:grpSpPr>
          <a:xfrm>
            <a:off x="2514600" y="2209800"/>
            <a:ext cx="4267200" cy="2620954"/>
            <a:chOff x="8534400" y="4343400"/>
            <a:chExt cx="5410200" cy="3322995"/>
          </a:xfrm>
        </p:grpSpPr>
        <p:sp>
          <p:nvSpPr>
            <p:cNvPr id="44" name="Oval 43"/>
            <p:cNvSpPr/>
            <p:nvPr/>
          </p:nvSpPr>
          <p:spPr>
            <a:xfrm>
              <a:off x="8534400" y="6019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Active</a:t>
              </a:r>
            </a:p>
          </p:txBody>
        </p:sp>
        <p:sp>
          <p:nvSpPr>
            <p:cNvPr id="45" name="Oval 44"/>
            <p:cNvSpPr/>
            <p:nvPr/>
          </p:nvSpPr>
          <p:spPr>
            <a:xfrm>
              <a:off x="11887200" y="6019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1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Inactive</a:t>
              </a:r>
            </a:p>
          </p:txBody>
        </p:sp>
        <p:cxnSp>
          <p:nvCxnSpPr>
            <p:cNvPr id="46" name="Curved Connector 45"/>
            <p:cNvCxnSpPr>
              <a:stCxn id="44" idx="7"/>
              <a:endCxn id="45" idx="1"/>
            </p:cNvCxnSpPr>
            <p:nvPr/>
          </p:nvCxnSpPr>
          <p:spPr>
            <a:xfrm rot="5400000" flipH="1" flipV="1">
              <a:off x="11239500" y="5182393"/>
              <a:ext cx="12700" cy="1897998"/>
            </a:xfrm>
            <a:prstGeom prst="curvedConnector3">
              <a:avLst>
                <a:gd name="adj1" fmla="val 4485795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cxnSp>
          <p:nvCxnSpPr>
            <p:cNvPr id="47" name="Curved Connector 46"/>
            <p:cNvCxnSpPr>
              <a:stCxn id="45" idx="3"/>
              <a:endCxn id="44" idx="5"/>
            </p:cNvCxnSpPr>
            <p:nvPr/>
          </p:nvCxnSpPr>
          <p:spPr>
            <a:xfrm rot="5400000">
              <a:off x="11239500" y="5721209"/>
              <a:ext cx="12700" cy="1897998"/>
            </a:xfrm>
            <a:prstGeom prst="curvedConnector3">
              <a:avLst>
                <a:gd name="adj1" fmla="val 4244843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triangle" w="lg" len="lg"/>
            </a:ln>
            <a:effectLst/>
          </p:spPr>
        </p:cxnSp>
        <p:sp>
          <p:nvSpPr>
            <p:cNvPr id="48" name="TextBox 47"/>
            <p:cNvSpPr txBox="1"/>
            <p:nvPr/>
          </p:nvSpPr>
          <p:spPr>
            <a:xfrm>
              <a:off x="10439400" y="5105400"/>
              <a:ext cx="1269849" cy="3511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Vote to Halt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sp>
          <p:nvSpPr>
            <p:cNvPr id="49" name="TextBox 48"/>
            <p:cNvSpPr txBox="1"/>
            <p:nvPr/>
          </p:nvSpPr>
          <p:spPr>
            <a:xfrm>
              <a:off x="10210800" y="7315200"/>
              <a:ext cx="1655620" cy="35119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2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Received Message</a:t>
              </a:r>
              <a:endParaRPr kumimoji="0" lang="en-US" sz="12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sp>
          <p:nvSpPr>
            <p:cNvPr id="50" name="TextBox 49"/>
            <p:cNvSpPr txBox="1"/>
            <p:nvPr/>
          </p:nvSpPr>
          <p:spPr>
            <a:xfrm>
              <a:off x="9588029" y="4343400"/>
              <a:ext cx="2778160" cy="58532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4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Vertex Lifecycle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</p:grpSp>
      <p:sp>
        <p:nvSpPr>
          <p:cNvPr id="3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Lifecycle</a:t>
            </a:r>
          </a:p>
        </p:txBody>
      </p:sp>
    </p:spTree>
    <p:extLst>
      <p:ext uri="{BB962C8B-B14F-4D97-AF65-F5344CB8AC3E}">
        <p14:creationId xmlns:p14="http://schemas.microsoft.com/office/powerpoint/2010/main" val="16265685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Oval 18"/>
          <p:cNvSpPr/>
          <p:nvPr/>
        </p:nvSpPr>
        <p:spPr>
          <a:xfrm>
            <a:off x="6553200" y="4191000"/>
            <a:ext cx="2057400" cy="762000"/>
          </a:xfrm>
          <a:prstGeom prst="ellipse">
            <a:avLst/>
          </a:prstGeom>
          <a:solidFill>
            <a:srgbClr val="4E70A7"/>
          </a:solidFill>
          <a:ln w="25400" cap="flat" cmpd="sng" algn="ctr">
            <a:noFill/>
            <a:prstDash val="solid"/>
          </a:ln>
          <a:effectLst/>
        </p:spPr>
        <p:txBody>
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+mn-ea"/>
                <a:cs typeface="Gill Sans"/>
              </a:rPr>
              <a:t>Output</a:t>
            </a:r>
          </a:p>
        </p:txBody>
      </p:sp>
      <p:grpSp>
        <p:nvGrpSpPr>
          <p:cNvPr id="20" name="Group 19"/>
          <p:cNvGrpSpPr/>
          <p:nvPr/>
        </p:nvGrpSpPr>
        <p:grpSpPr>
          <a:xfrm>
            <a:off x="838200" y="2057400"/>
            <a:ext cx="5940099" cy="4114800"/>
            <a:chOff x="381000" y="1447800"/>
            <a:chExt cx="5940099" cy="4114800"/>
          </a:xfrm>
        </p:grpSpPr>
        <p:sp>
          <p:nvSpPr>
            <p:cNvPr id="21" name="Oval 20"/>
            <p:cNvSpPr/>
            <p:nvPr/>
          </p:nvSpPr>
          <p:spPr>
            <a:xfrm>
              <a:off x="2895600" y="31050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All Vertices Halted?</a:t>
              </a:r>
            </a:p>
          </p:txBody>
        </p:sp>
        <p:sp>
          <p:nvSpPr>
            <p:cNvPr id="22" name="Oval 21"/>
            <p:cNvSpPr/>
            <p:nvPr/>
          </p:nvSpPr>
          <p:spPr>
            <a:xfrm>
              <a:off x="381000" y="144780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Input</a:t>
              </a:r>
            </a:p>
          </p:txBody>
        </p:sp>
        <p:sp>
          <p:nvSpPr>
            <p:cNvPr id="23" name="Oval 22"/>
            <p:cNvSpPr/>
            <p:nvPr/>
          </p:nvSpPr>
          <p:spPr>
            <a:xfrm>
              <a:off x="2895600" y="18858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Compute </a:t>
              </a:r>
              <a:r>
                <a:rPr kumimoji="0" lang="en-US" sz="1800" b="0" i="0" u="none" strike="noStrike" kern="0" cap="none" spc="0" normalizeH="0" baseline="0" noProof="0" dirty="0" err="1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Superstep</a:t>
              </a:r>
              <a:endPara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rgbClr val="FFFFFF"/>
                </a:solidFill>
                <a:effectLst/>
                <a:uLnTx/>
                <a:uFillTx/>
                <a:latin typeface="Gill Sans"/>
                <a:ea typeface="+mn-ea"/>
                <a:cs typeface="Gill Sans"/>
              </a:endParaRPr>
            </a:p>
          </p:txBody>
        </p:sp>
        <p:sp>
          <p:nvSpPr>
            <p:cNvPr id="24" name="TextBox 23"/>
            <p:cNvSpPr txBox="1"/>
            <p:nvPr/>
          </p:nvSpPr>
          <p:spPr>
            <a:xfrm>
              <a:off x="3962400" y="3867090"/>
              <a:ext cx="5264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No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sp>
          <p:nvSpPr>
            <p:cNvPr id="25" name="Oval 24"/>
            <p:cNvSpPr/>
            <p:nvPr/>
          </p:nvSpPr>
          <p:spPr>
            <a:xfrm>
              <a:off x="2895600" y="4324290"/>
              <a:ext cx="2057400" cy="762000"/>
            </a:xfrm>
            <a:prstGeom prst="ellipse">
              <a:avLst/>
            </a:prstGeom>
            <a:solidFill>
              <a:srgbClr val="4E70A7"/>
            </a:solidFill>
            <a:ln w="25400" cap="flat" cmpd="sng" algn="ctr">
              <a:noFill/>
              <a:prstDash val="solid"/>
            </a:ln>
            <a:effectLst/>
          </p:spPr>
          <p:txBody>
            <a:bodyPr rot="0" spcFirstLastPara="0" vertOverflow="overflow" horzOverflow="overflow" vert="horz" wrap="square" lIns="91428" tIns="91440" rIns="91428" bIns="91440" numCol="1" spcCol="0" rtlCol="0" fromWordArt="0" anchor="ctr" anchorCtr="0" forceAA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800" b="0" i="0" u="none" strike="noStrike" kern="0" cap="none" spc="0" normalizeH="0" baseline="0" noProof="0" dirty="0" smtClean="0">
                  <a:ln>
                    <a:noFill/>
                  </a:ln>
                  <a:solidFill>
                    <a:srgbClr val="FFFFFF"/>
                  </a:solidFill>
                  <a:effectLst/>
                  <a:uLnTx/>
                  <a:uFillTx/>
                  <a:latin typeface="Gill Sans"/>
                  <a:ea typeface="+mn-ea"/>
                  <a:cs typeface="Gill Sans"/>
                </a:rPr>
                <a:t>Master halted?</a:t>
              </a:r>
            </a:p>
          </p:txBody>
        </p:sp>
        <p:cxnSp>
          <p:nvCxnSpPr>
            <p:cNvPr id="26" name="Straight Arrow Connector 25"/>
            <p:cNvCxnSpPr>
              <a:stCxn id="21" idx="4"/>
              <a:endCxn id="25" idx="0"/>
            </p:cNvCxnSpPr>
            <p:nvPr/>
          </p:nvCxnSpPr>
          <p:spPr>
            <a:xfrm>
              <a:off x="3924300" y="3867090"/>
              <a:ext cx="0" cy="45720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sp>
          <p:nvSpPr>
            <p:cNvPr id="27" name="TextBox 26"/>
            <p:cNvSpPr txBox="1"/>
            <p:nvPr/>
          </p:nvSpPr>
          <p:spPr>
            <a:xfrm>
              <a:off x="3810000" y="5162490"/>
              <a:ext cx="52643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No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cxnSp>
          <p:nvCxnSpPr>
            <p:cNvPr id="28" name="Straight Arrow Connector 27"/>
            <p:cNvCxnSpPr>
              <a:stCxn id="21" idx="6"/>
              <a:endCxn id="19" idx="1"/>
            </p:cNvCxnSpPr>
            <p:nvPr/>
          </p:nvCxnSpPr>
          <p:spPr>
            <a:xfrm>
              <a:off x="4953000" y="3486090"/>
              <a:ext cx="1368099" cy="20690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29" name="Straight Arrow Connector 28"/>
            <p:cNvCxnSpPr>
              <a:stCxn id="25" idx="6"/>
              <a:endCxn id="19" idx="3"/>
            </p:cNvCxnSpPr>
            <p:nvPr/>
          </p:nvCxnSpPr>
          <p:spPr>
            <a:xfrm flipV="1">
              <a:off x="4953000" y="4231808"/>
              <a:ext cx="1368099" cy="47348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sp>
          <p:nvSpPr>
            <p:cNvPr id="30" name="TextBox 29"/>
            <p:cNvSpPr txBox="1"/>
            <p:nvPr/>
          </p:nvSpPr>
          <p:spPr>
            <a:xfrm>
              <a:off x="5334000" y="3181290"/>
              <a:ext cx="5765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Yes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sp>
          <p:nvSpPr>
            <p:cNvPr id="31" name="TextBox 30"/>
            <p:cNvSpPr txBox="1"/>
            <p:nvPr/>
          </p:nvSpPr>
          <p:spPr>
            <a:xfrm>
              <a:off x="5486400" y="4552890"/>
              <a:ext cx="57656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2000" b="0" i="0" u="none" strike="noStrike" kern="0" cap="none" spc="0" normalizeH="0" baseline="0" noProof="0" dirty="0" smtClean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latin typeface="Gill Sans"/>
                  <a:cs typeface="Gill Sans"/>
                </a:rPr>
                <a:t>Yes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Gill Sans"/>
                <a:cs typeface="Gill Sans"/>
              </a:endParaRPr>
            </a:p>
          </p:txBody>
        </p:sp>
        <p:cxnSp>
          <p:nvCxnSpPr>
            <p:cNvPr id="32" name="Straight Arrow Connector 31"/>
            <p:cNvCxnSpPr>
              <a:stCxn id="22" idx="6"/>
              <a:endCxn id="23" idx="1"/>
            </p:cNvCxnSpPr>
            <p:nvPr/>
          </p:nvCxnSpPr>
          <p:spPr>
            <a:xfrm>
              <a:off x="2438400" y="1828800"/>
              <a:ext cx="758499" cy="168682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33" name="Straight Arrow Connector 32"/>
            <p:cNvCxnSpPr>
              <a:stCxn id="23" idx="4"/>
              <a:endCxn id="21" idx="0"/>
            </p:cNvCxnSpPr>
            <p:nvPr/>
          </p:nvCxnSpPr>
          <p:spPr>
            <a:xfrm>
              <a:off x="3924300" y="2647890"/>
              <a:ext cx="0" cy="457200"/>
            </a:xfrm>
            <a:prstGeom prst="straightConnector1">
              <a:avLst/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34" name="Curved Connector 33"/>
            <p:cNvCxnSpPr>
              <a:stCxn id="25" idx="4"/>
              <a:endCxn id="23" idx="2"/>
            </p:cNvCxnSpPr>
            <p:nvPr/>
          </p:nvCxnSpPr>
          <p:spPr>
            <a:xfrm rot="5400000" flipH="1">
              <a:off x="2000250" y="3162240"/>
              <a:ext cx="2819400" cy="1028700"/>
            </a:xfrm>
            <a:prstGeom prst="curvedConnector4">
              <a:avLst>
                <a:gd name="adj1" fmla="val -8108"/>
                <a:gd name="adj2" fmla="val 177259"/>
              </a:avLst>
            </a:prstGeom>
            <a:noFill/>
            <a:ln w="3810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sp>
        <p:nvSpPr>
          <p:cNvPr id="3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Lifecycle</a:t>
            </a:r>
          </a:p>
        </p:txBody>
      </p:sp>
    </p:spTree>
    <p:extLst>
      <p:ext uri="{BB962C8B-B14F-4D97-AF65-F5344CB8AC3E}">
        <p14:creationId xmlns:p14="http://schemas.microsoft.com/office/powerpoint/2010/main" val="34210991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Untitled 3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800" y="1592893"/>
            <a:ext cx="8351145" cy="4198307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Giraph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Example</a:t>
            </a:r>
          </a:p>
        </p:txBody>
      </p:sp>
    </p:spTree>
    <p:extLst>
      <p:ext uri="{BB962C8B-B14F-4D97-AF65-F5344CB8AC3E}">
        <p14:creationId xmlns:p14="http://schemas.microsoft.com/office/powerpoint/2010/main" val="380561437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97" name="Table 296"/>
          <p:cNvGraphicFramePr>
            <a:graphicFrameLocks noGrp="1"/>
          </p:cNvGraphicFramePr>
          <p:nvPr/>
        </p:nvGraphicFramePr>
        <p:xfrm>
          <a:off x="67818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98" name="Table 297"/>
          <p:cNvGraphicFramePr>
            <a:graphicFrameLocks noGrp="1"/>
          </p:cNvGraphicFramePr>
          <p:nvPr/>
        </p:nvGraphicFramePr>
        <p:xfrm>
          <a:off x="19050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  <a:endParaRPr 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299" name="Table 298"/>
          <p:cNvGraphicFramePr>
            <a:graphicFrameLocks noGrp="1"/>
          </p:cNvGraphicFramePr>
          <p:nvPr/>
        </p:nvGraphicFramePr>
        <p:xfrm>
          <a:off x="31242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00" name="Table 299"/>
          <p:cNvGraphicFramePr>
            <a:graphicFrameLocks noGrp="1"/>
          </p:cNvGraphicFramePr>
          <p:nvPr/>
        </p:nvGraphicFramePr>
        <p:xfrm>
          <a:off x="43434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01" name="Table 300"/>
          <p:cNvGraphicFramePr>
            <a:graphicFrameLocks noGrp="1"/>
          </p:cNvGraphicFramePr>
          <p:nvPr/>
        </p:nvGraphicFramePr>
        <p:xfrm>
          <a:off x="5562600" y="20574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02" name="Rectangle 301"/>
          <p:cNvSpPr/>
          <p:nvPr/>
        </p:nvSpPr>
        <p:spPr>
          <a:xfrm>
            <a:off x="19050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3" name="Rectangle 302"/>
          <p:cNvSpPr/>
          <p:nvPr/>
        </p:nvSpPr>
        <p:spPr>
          <a:xfrm>
            <a:off x="18288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04" name="Rectangle 303"/>
          <p:cNvSpPr/>
          <p:nvPr/>
        </p:nvSpPr>
        <p:spPr>
          <a:xfrm>
            <a:off x="24384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05" name="Straight Arrow Connector 304"/>
          <p:cNvCxnSpPr>
            <a:endCxn id="304" idx="0"/>
          </p:cNvCxnSpPr>
          <p:nvPr/>
        </p:nvCxnSpPr>
        <p:spPr>
          <a:xfrm rot="16200000" flipH="1">
            <a:off x="2400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6" name="Straight Arrow Connector 305"/>
          <p:cNvCxnSpPr>
            <a:endCxn id="303" idx="0"/>
          </p:cNvCxnSpPr>
          <p:nvPr/>
        </p:nvCxnSpPr>
        <p:spPr>
          <a:xfrm rot="5400000">
            <a:off x="20193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7" name="Rectangle 306"/>
          <p:cNvSpPr/>
          <p:nvPr/>
        </p:nvSpPr>
        <p:spPr>
          <a:xfrm>
            <a:off x="31242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08" name="Rectangle 307"/>
          <p:cNvSpPr/>
          <p:nvPr/>
        </p:nvSpPr>
        <p:spPr>
          <a:xfrm>
            <a:off x="30480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09" name="Rectangle 308"/>
          <p:cNvSpPr/>
          <p:nvPr/>
        </p:nvSpPr>
        <p:spPr>
          <a:xfrm>
            <a:off x="3657600" y="30353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10" name="Straight Arrow Connector 309"/>
          <p:cNvCxnSpPr>
            <a:endCxn id="309" idx="0"/>
          </p:cNvCxnSpPr>
          <p:nvPr/>
        </p:nvCxnSpPr>
        <p:spPr>
          <a:xfrm rot="16200000" flipH="1">
            <a:off x="361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1" name="Straight Arrow Connector 310"/>
          <p:cNvCxnSpPr>
            <a:endCxn id="308" idx="0"/>
          </p:cNvCxnSpPr>
          <p:nvPr/>
        </p:nvCxnSpPr>
        <p:spPr>
          <a:xfrm rot="5400000">
            <a:off x="3238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2" name="Rectangle 311"/>
          <p:cNvSpPr/>
          <p:nvPr/>
        </p:nvSpPr>
        <p:spPr>
          <a:xfrm>
            <a:off x="67818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13" name="Straight Arrow Connector 312"/>
          <p:cNvCxnSpPr/>
          <p:nvPr/>
        </p:nvCxnSpPr>
        <p:spPr>
          <a:xfrm rot="16200000" flipH="1">
            <a:off x="74295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4" name="Straight Arrow Connector 313"/>
          <p:cNvCxnSpPr/>
          <p:nvPr/>
        </p:nvCxnSpPr>
        <p:spPr>
          <a:xfrm rot="5400000">
            <a:off x="6743700" y="2768600"/>
            <a:ext cx="304800" cy="228600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5" name="Rectangle 314"/>
          <p:cNvSpPr/>
          <p:nvPr/>
        </p:nvSpPr>
        <p:spPr>
          <a:xfrm>
            <a:off x="66294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16" name="Rectangle 315"/>
          <p:cNvSpPr/>
          <p:nvPr/>
        </p:nvSpPr>
        <p:spPr>
          <a:xfrm>
            <a:off x="70866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17" name="Rectangle 316"/>
          <p:cNvSpPr/>
          <p:nvPr/>
        </p:nvSpPr>
        <p:spPr>
          <a:xfrm>
            <a:off x="7543800" y="30353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18" name="Straight Arrow Connector 317"/>
          <p:cNvCxnSpPr>
            <a:stCxn id="312" idx="2"/>
            <a:endCxn id="316" idx="0"/>
          </p:cNvCxnSpPr>
          <p:nvPr/>
        </p:nvCxnSpPr>
        <p:spPr>
          <a:xfrm rot="5400000">
            <a:off x="70866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19" name="Rectangle 318"/>
          <p:cNvSpPr/>
          <p:nvPr/>
        </p:nvSpPr>
        <p:spPr>
          <a:xfrm>
            <a:off x="43434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0" name="Rectangle 319"/>
          <p:cNvSpPr/>
          <p:nvPr/>
        </p:nvSpPr>
        <p:spPr>
          <a:xfrm>
            <a:off x="43434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21" name="Straight Arrow Connector 320"/>
          <p:cNvCxnSpPr>
            <a:stCxn id="319" idx="2"/>
            <a:endCxn id="320" idx="0"/>
          </p:cNvCxnSpPr>
          <p:nvPr/>
        </p:nvCxnSpPr>
        <p:spPr>
          <a:xfrm rot="5400000">
            <a:off x="46482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2" name="Rectangle 321"/>
          <p:cNvSpPr/>
          <p:nvPr/>
        </p:nvSpPr>
        <p:spPr>
          <a:xfrm>
            <a:off x="5562600" y="23495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23" name="Rectangle 322"/>
          <p:cNvSpPr/>
          <p:nvPr/>
        </p:nvSpPr>
        <p:spPr>
          <a:xfrm>
            <a:off x="5562600" y="30353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cxnSp>
        <p:nvCxnSpPr>
          <p:cNvPr id="324" name="Straight Arrow Connector 323"/>
          <p:cNvCxnSpPr>
            <a:stCxn id="322" idx="2"/>
            <a:endCxn id="323" idx="0"/>
          </p:cNvCxnSpPr>
          <p:nvPr/>
        </p:nvCxnSpPr>
        <p:spPr>
          <a:xfrm rot="5400000">
            <a:off x="5867400" y="2882900"/>
            <a:ext cx="304800" cy="1588"/>
          </a:xfrm>
          <a:prstGeom prst="straightConnector1">
            <a:avLst/>
          </a:prstGeom>
          <a:ln w="19050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25" name="Rectangle 324"/>
          <p:cNvSpPr/>
          <p:nvPr/>
        </p:nvSpPr>
        <p:spPr>
          <a:xfrm>
            <a:off x="22860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6" name="Rectangle 325"/>
          <p:cNvSpPr/>
          <p:nvPr/>
        </p:nvSpPr>
        <p:spPr>
          <a:xfrm>
            <a:off x="47244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7" name="Rectangle 326"/>
          <p:cNvSpPr/>
          <p:nvPr/>
        </p:nvSpPr>
        <p:spPr>
          <a:xfrm>
            <a:off x="3505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8" name="Rectangle 327"/>
          <p:cNvSpPr/>
          <p:nvPr/>
        </p:nvSpPr>
        <p:spPr>
          <a:xfrm>
            <a:off x="6553200" y="3911600"/>
            <a:ext cx="4572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29" name="Rectangle 328"/>
          <p:cNvSpPr/>
          <p:nvPr/>
        </p:nvSpPr>
        <p:spPr>
          <a:xfrm>
            <a:off x="16002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1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0" name="Rectangle 329"/>
          <p:cNvSpPr/>
          <p:nvPr/>
        </p:nvSpPr>
        <p:spPr>
          <a:xfrm>
            <a:off x="28956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2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1" name="Rectangle 330"/>
          <p:cNvSpPr/>
          <p:nvPr/>
        </p:nvSpPr>
        <p:spPr>
          <a:xfrm>
            <a:off x="4114800" y="3911600"/>
            <a:ext cx="3048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3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2" name="Rectangle 331"/>
          <p:cNvSpPr/>
          <p:nvPr/>
        </p:nvSpPr>
        <p:spPr>
          <a:xfrm>
            <a:off x="53340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4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3" name="Rectangle 332"/>
          <p:cNvSpPr/>
          <p:nvPr/>
        </p:nvSpPr>
        <p:spPr>
          <a:xfrm>
            <a:off x="7162800" y="3911600"/>
            <a:ext cx="9144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none" lIns="0" tIns="0" rIns="0" bIns="0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200" b="0" i="1" u="none" strike="noStrike" kern="0" cap="none" spc="0" normalizeH="0" baseline="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n</a:t>
            </a:r>
            <a:r>
              <a:rPr kumimoji="0" lang="en-US" sz="1200" b="0" i="1" u="none" strike="noStrike" kern="0" cap="none" spc="0" normalizeH="0" baseline="-25000" noProof="0" dirty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rPr>
              <a:t>5</a:t>
            </a:r>
            <a:endParaRPr kumimoji="0" lang="en-US" sz="1200" b="0" i="1" u="none" strike="noStrike" kern="0" cap="none" spc="0" normalizeH="0" baseline="-2500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334" name="Rectangle 333"/>
          <p:cNvSpPr/>
          <p:nvPr/>
        </p:nvSpPr>
        <p:spPr>
          <a:xfrm>
            <a:off x="1600200" y="4635500"/>
            <a:ext cx="304800" cy="381000"/>
          </a:xfrm>
          <a:prstGeom prst="rect">
            <a:avLst/>
          </a:prstGeom>
          <a:ln/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5" name="Rectangle 334"/>
          <p:cNvSpPr/>
          <p:nvPr/>
        </p:nvSpPr>
        <p:spPr>
          <a:xfrm>
            <a:off x="23622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6" name="Rectangle 335"/>
          <p:cNvSpPr/>
          <p:nvPr/>
        </p:nvSpPr>
        <p:spPr>
          <a:xfrm>
            <a:off x="3581400" y="4635500"/>
            <a:ext cx="762000" cy="381000"/>
          </a:xfrm>
          <a:prstGeom prst="rect">
            <a:avLst/>
          </a:prstGeom>
          <a:ln/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7" name="Rectangle 336"/>
          <p:cNvSpPr/>
          <p:nvPr/>
        </p:nvSpPr>
        <p:spPr>
          <a:xfrm>
            <a:off x="48006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4">
              <a:shade val="50000"/>
            </a:schemeClr>
          </a:lnRef>
          <a:fillRef idx="1">
            <a:schemeClr val="accent4"/>
          </a:fillRef>
          <a:effectRef idx="0">
            <a:schemeClr val="accent4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sp>
        <p:nvSpPr>
          <p:cNvPr id="338" name="Rectangle 337"/>
          <p:cNvSpPr/>
          <p:nvPr/>
        </p:nvSpPr>
        <p:spPr>
          <a:xfrm>
            <a:off x="6629400" y="4635500"/>
            <a:ext cx="1371600" cy="381000"/>
          </a:xfrm>
          <a:prstGeom prst="rect">
            <a:avLst/>
          </a:prstGeom>
          <a:ln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339" name="Straight Arrow Connector 338"/>
          <p:cNvCxnSpPr>
            <a:stCxn id="329" idx="2"/>
            <a:endCxn id="334" idx="0"/>
          </p:cNvCxnSpPr>
          <p:nvPr/>
        </p:nvCxnSpPr>
        <p:spPr>
          <a:xfrm rot="5400000">
            <a:off x="1581150" y="4464050"/>
            <a:ext cx="342900" cy="1588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0" name="Straight Arrow Connector 339"/>
          <p:cNvCxnSpPr>
            <a:stCxn id="325" idx="2"/>
          </p:cNvCxnSpPr>
          <p:nvPr/>
        </p:nvCxnSpPr>
        <p:spPr>
          <a:xfrm rot="16200000" flipH="1">
            <a:off x="23812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1" name="Straight Arrow Connector 340"/>
          <p:cNvCxnSpPr>
            <a:stCxn id="330" idx="2"/>
          </p:cNvCxnSpPr>
          <p:nvPr/>
        </p:nvCxnSpPr>
        <p:spPr>
          <a:xfrm rot="5400000">
            <a:off x="28003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2" name="Straight Arrow Connector 341"/>
          <p:cNvCxnSpPr>
            <a:stCxn id="327" idx="2"/>
          </p:cNvCxnSpPr>
          <p:nvPr/>
        </p:nvCxnSpPr>
        <p:spPr>
          <a:xfrm rot="16200000" flipH="1">
            <a:off x="360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3" name="Straight Arrow Connector 342"/>
          <p:cNvCxnSpPr>
            <a:stCxn id="331" idx="2"/>
          </p:cNvCxnSpPr>
          <p:nvPr/>
        </p:nvCxnSpPr>
        <p:spPr>
          <a:xfrm rot="5400000">
            <a:off x="4019550" y="4387850"/>
            <a:ext cx="342900" cy="1524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4" name="Straight Arrow Connector 343"/>
          <p:cNvCxnSpPr>
            <a:stCxn id="326" idx="2"/>
          </p:cNvCxnSpPr>
          <p:nvPr/>
        </p:nvCxnSpPr>
        <p:spPr>
          <a:xfrm rot="16200000" flipH="1">
            <a:off x="49339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5" name="Straight Arrow Connector 344"/>
          <p:cNvCxnSpPr>
            <a:stCxn id="332" idx="2"/>
          </p:cNvCxnSpPr>
          <p:nvPr/>
        </p:nvCxnSpPr>
        <p:spPr>
          <a:xfrm rot="5400000">
            <a:off x="55816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6" name="Straight Arrow Connector 345"/>
          <p:cNvCxnSpPr>
            <a:stCxn id="328" idx="2"/>
          </p:cNvCxnSpPr>
          <p:nvPr/>
        </p:nvCxnSpPr>
        <p:spPr>
          <a:xfrm rot="16200000" flipH="1">
            <a:off x="6762750" y="4311650"/>
            <a:ext cx="342900" cy="3048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7" name="Straight Arrow Connector 346"/>
          <p:cNvCxnSpPr>
            <a:stCxn id="333" idx="2"/>
          </p:cNvCxnSpPr>
          <p:nvPr/>
        </p:nvCxnSpPr>
        <p:spPr>
          <a:xfrm rot="5400000">
            <a:off x="7410450" y="4425950"/>
            <a:ext cx="342900" cy="76200"/>
          </a:xfrm>
          <a:prstGeom prst="straightConnector1">
            <a:avLst/>
          </a:prstGeom>
          <a:ln w="15875"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aphicFrame>
        <p:nvGraphicFramePr>
          <p:cNvPr id="348" name="Table 347"/>
          <p:cNvGraphicFramePr>
            <a:graphicFrameLocks noGrp="1"/>
          </p:cNvGraphicFramePr>
          <p:nvPr/>
        </p:nvGraphicFramePr>
        <p:xfrm>
          <a:off x="6553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49" name="Table 348"/>
          <p:cNvGraphicFramePr>
            <a:graphicFrameLocks noGrp="1"/>
          </p:cNvGraphicFramePr>
          <p:nvPr/>
        </p:nvGraphicFramePr>
        <p:xfrm>
          <a:off x="1524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1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  <a:endParaRPr lang="en-US" sz="1200" dirty="0">
                        <a:solidFill>
                          <a:schemeClr val="bg1"/>
                        </a:solidFill>
                        <a:latin typeface="Arial" pitchFamily="34" charset="0"/>
                        <a:cs typeface="Arial" pitchFamily="34" charset="0"/>
                      </a:endParaRP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0" name="Table 349"/>
          <p:cNvGraphicFramePr>
            <a:graphicFrameLocks noGrp="1"/>
          </p:cNvGraphicFramePr>
          <p:nvPr/>
        </p:nvGraphicFramePr>
        <p:xfrm>
          <a:off x="22860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2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, 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1" name="Table 350"/>
          <p:cNvGraphicFramePr>
            <a:graphicFrameLocks noGrp="1"/>
          </p:cNvGraphicFramePr>
          <p:nvPr/>
        </p:nvGraphicFramePr>
        <p:xfrm>
          <a:off x="35052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3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graphicFrame>
        <p:nvGraphicFramePr>
          <p:cNvPr id="352" name="Table 351"/>
          <p:cNvGraphicFramePr>
            <a:graphicFrameLocks noGrp="1"/>
          </p:cNvGraphicFramePr>
          <p:nvPr/>
        </p:nvGraphicFramePr>
        <p:xfrm>
          <a:off x="4724400" y="5041900"/>
          <a:ext cx="1447800" cy="279400"/>
        </p:xfrm>
        <a:graphic>
          <a:graphicData uri="http://schemas.openxmlformats.org/drawingml/2006/table">
            <a:tbl>
              <a:tblPr firstRow="1" bandRow="1"/>
              <a:tblGrid>
                <a:gridCol w="1447800"/>
              </a:tblGrid>
              <a:tr h="279400">
                <a:tc>
                  <a:txBody>
                    <a:bodyPr/>
                    <a:lstStyle>
                      <a:defPPr>
                        <a:defRPr lang="en-US"/>
                      </a:defPPr>
                      <a:lvl1pPr marL="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1pPr>
                      <a:lvl2pPr marL="45713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2pPr>
                      <a:lvl3pPr marL="91425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3pPr>
                      <a:lvl4pPr marL="137139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4pPr>
                      <a:lvl5pPr marL="182851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5pPr>
                      <a:lvl6pPr marL="228564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6pPr>
                      <a:lvl7pPr marL="2742780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7pPr>
                      <a:lvl8pPr marL="3199908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8pPr>
                      <a:lvl9pPr marL="3657039" algn="l" defTabSz="914259" rtl="0" eaLnBrk="1" latinLnBrk="0" hangingPunct="1">
                        <a:defRPr sz="1800" kern="1200">
                          <a:solidFill>
                            <a:schemeClr val="tx1"/>
                          </a:solidFill>
                          <a:latin typeface="Calibri"/>
                        </a:defRPr>
                      </a:lvl9pPr>
                    </a:lstStyle>
                    <a:p>
                      <a:pPr marL="0" marR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kumimoji="0" lang="en-US" sz="1200" b="1" i="1" u="none" strike="noStrike" kern="1200" cap="none" spc="0" normalizeH="0" baseline="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n</a:t>
                      </a:r>
                      <a:r>
                        <a:rPr kumimoji="0" lang="en-US" sz="1200" b="1" i="1" u="none" strike="noStrike" kern="1200" cap="none" spc="0" normalizeH="0" baseline="-25000" noProof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uLnTx/>
                          <a:uFillTx/>
                          <a:latin typeface="Arial" pitchFamily="34" charset="0"/>
                          <a:ea typeface="+mn-ea"/>
                          <a:cs typeface="Arial" pitchFamily="34" charset="0"/>
                        </a:rPr>
                        <a:t>4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 [</a:t>
                      </a:r>
                      <a:r>
                        <a:rPr lang="en-US" sz="1200" i="1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n</a:t>
                      </a:r>
                      <a:r>
                        <a:rPr lang="en-US" sz="1200" i="1" baseline="-250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5</a:t>
                      </a:r>
                      <a:r>
                        <a:rPr lang="en-US" sz="1200" dirty="0" smtClean="0">
                          <a:solidFill>
                            <a:schemeClr val="bg1"/>
                          </a:solidFill>
                          <a:latin typeface="Arial" pitchFamily="34" charset="0"/>
                          <a:cs typeface="Arial" pitchFamily="34" charset="0"/>
                        </a:rPr>
                        <a:t>]</a:t>
                      </a:r>
                    </a:p>
                  </a:txBody>
                  <a:tcPr>
                    <a:lnL>
                      <a:noFill/>
                    </a:lnL>
                    <a:lnR w="12700" cap="flat" cmpd="sng" algn="ctr">
                      <a:noFill/>
                      <a:prstDash val="solid"/>
                      <a:round/>
                      <a:headEnd type="none" w="med" len="med"/>
                      <a:tailEnd type="none" w="med" len="med"/>
                    </a:lnR>
                    <a:lnT>
                      <a:noFill/>
                    </a:lnT>
                    <a:lnB>
                      <a:noFill/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353" name="TextBox 352"/>
          <p:cNvSpPr txBox="1"/>
          <p:nvPr/>
        </p:nvSpPr>
        <p:spPr>
          <a:xfrm>
            <a:off x="880392" y="2730500"/>
            <a:ext cx="595035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Map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354" name="TextBox 353"/>
          <p:cNvSpPr txBox="1"/>
          <p:nvPr/>
        </p:nvSpPr>
        <p:spPr>
          <a:xfrm>
            <a:off x="551777" y="4330700"/>
            <a:ext cx="9236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b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Reduce</a:t>
            </a:r>
            <a:endParaRPr lang="en-US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6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PageRank in MapReduce</a:t>
            </a:r>
          </a:p>
        </p:txBody>
      </p:sp>
    </p:spTree>
    <p:extLst>
      <p:ext uri="{BB962C8B-B14F-4D97-AF65-F5344CB8AC3E}">
        <p14:creationId xmlns:p14="http://schemas.microsoft.com/office/powerpoint/2010/main" val="375285735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Rectangle 45"/>
          <p:cNvSpPr>
            <a:spLocks noChangeArrowheads="1"/>
          </p:cNvSpPr>
          <p:nvPr/>
        </p:nvSpPr>
        <p:spPr bwMode="auto">
          <a:xfrm>
            <a:off x="7216973" y="2057401"/>
            <a:ext cx="241102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33" name="Rectangle 44"/>
          <p:cNvSpPr>
            <a:spLocks noChangeArrowheads="1"/>
          </p:cNvSpPr>
          <p:nvPr/>
        </p:nvSpPr>
        <p:spPr bwMode="auto">
          <a:xfrm>
            <a:off x="5529262" y="2057401"/>
            <a:ext cx="241101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sp>
        <p:nvSpPr>
          <p:cNvPr id="134" name="Rectangle 43"/>
          <p:cNvSpPr>
            <a:spLocks noChangeArrowheads="1"/>
          </p:cNvSpPr>
          <p:nvPr/>
        </p:nvSpPr>
        <p:spPr bwMode="auto">
          <a:xfrm>
            <a:off x="3841551" y="2057401"/>
            <a:ext cx="241102" cy="2864287"/>
          </a:xfrm>
          <a:prstGeom prst="rect">
            <a:avLst/>
          </a:prstGeom>
          <a:gradFill rotWithShape="1">
            <a:gsLst>
              <a:gs pos="0">
                <a:srgbClr val="1C4588">
                  <a:shade val="51000"/>
                  <a:satMod val="130000"/>
                </a:srgbClr>
              </a:gs>
              <a:gs pos="80000">
                <a:srgbClr val="1C4588">
                  <a:shade val="93000"/>
                  <a:satMod val="130000"/>
                </a:srgbClr>
              </a:gs>
              <a:gs pos="100000">
                <a:srgbClr val="1C4588">
                  <a:shade val="94000"/>
                  <a:satMod val="135000"/>
                </a:srgbClr>
              </a:gs>
            </a:gsLst>
            <a:lin ang="16200000" scaled="0"/>
          </a:gradFill>
          <a:ln w="9525" cap="flat" cmpd="sng" algn="ctr">
            <a:solidFill>
              <a:srgbClr val="1C4588">
                <a:shade val="95000"/>
                <a:satMod val="105000"/>
              </a:srgbClr>
            </a:solidFill>
            <a:prstDash val="solid"/>
          </a:ln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extLst/>
        </p:spPr>
        <p:txBody>
          <a:bodyPr lIns="74895" tIns="37447" rIns="74895" bIns="37447"/>
          <a:lstStyle/>
          <a:p>
            <a:pPr marL="0" marR="0" lvl="0" indent="0" defTabSz="914400" eaLnBrk="1" fontAlgn="auto" latinLnBrk="0" hangingPunct="1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500" b="0" i="0" u="none" strike="noStrike" kern="0" cap="none" spc="0" normalizeH="0" baseline="0" noProof="0">
              <a:ln>
                <a:noFill/>
              </a:ln>
              <a:solidFill>
                <a:srgbClr val="CCFFCC"/>
              </a:solidFill>
              <a:effectLst/>
              <a:uLnTx/>
              <a:uFillTx/>
              <a:latin typeface="Vista Sans OT Reg"/>
              <a:ea typeface="ヒラギノ角ゴ ProN W6" charset="0"/>
              <a:cs typeface="ヒラギノ角ゴ ProN W6" charset="0"/>
            </a:endParaRPr>
          </a:p>
        </p:txBody>
      </p:sp>
      <p:cxnSp>
        <p:nvCxnSpPr>
          <p:cNvPr id="135" name="Straight Arrow Connector 134"/>
          <p:cNvCxnSpPr>
            <a:stCxn id="180" idx="6"/>
            <a:endCxn id="141" idx="2"/>
          </p:cNvCxnSpPr>
          <p:nvPr/>
        </p:nvCxnSpPr>
        <p:spPr bwMode="auto">
          <a:xfrm>
            <a:off x="3466503" y="2464862"/>
            <a:ext cx="1043566" cy="1024685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6" name="Straight Arrow Connector 135"/>
          <p:cNvCxnSpPr/>
          <p:nvPr/>
        </p:nvCxnSpPr>
        <p:spPr bwMode="auto">
          <a:xfrm flipV="1">
            <a:off x="5166122" y="2359941"/>
            <a:ext cx="1042984" cy="1025485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7" name="Straight Arrow Connector 136"/>
          <p:cNvCxnSpPr>
            <a:stCxn id="181" idx="6"/>
            <a:endCxn id="142" idx="2"/>
          </p:cNvCxnSpPr>
          <p:nvPr/>
        </p:nvCxnSpPr>
        <p:spPr bwMode="auto">
          <a:xfrm>
            <a:off x="3466504" y="3489544"/>
            <a:ext cx="1042988" cy="1024683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38" name="Straight Arrow Connector 137"/>
          <p:cNvCxnSpPr/>
          <p:nvPr/>
        </p:nvCxnSpPr>
        <p:spPr bwMode="auto">
          <a:xfrm flipV="1">
            <a:off x="3466505" y="2486564"/>
            <a:ext cx="1042985" cy="2049364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39" name="Group 138"/>
          <p:cNvGrpSpPr>
            <a:grpSpLocks/>
          </p:cNvGrpSpPr>
          <p:nvPr/>
        </p:nvGrpSpPr>
        <p:grpSpPr bwMode="auto">
          <a:xfrm>
            <a:off x="4509492" y="2131339"/>
            <a:ext cx="617934" cy="2716411"/>
            <a:chOff x="5451475" y="4213225"/>
            <a:chExt cx="549427" cy="2682875"/>
          </a:xfrm>
        </p:grpSpPr>
        <p:sp>
          <p:nvSpPr>
            <p:cNvPr id="140" name="Oval 139"/>
            <p:cNvSpPr/>
            <p:nvPr/>
          </p:nvSpPr>
          <p:spPr>
            <a:xfrm>
              <a:off x="5451475" y="4213225"/>
              <a:ext cx="549427" cy="658813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41" name="Oval 140"/>
            <p:cNvSpPr/>
            <p:nvPr/>
          </p:nvSpPr>
          <p:spPr>
            <a:xfrm>
              <a:off x="5451989" y="5225317"/>
              <a:ext cx="548913" cy="658695"/>
            </a:xfrm>
            <a:prstGeom prst="ellipse">
              <a:avLst/>
            </a:prstGeom>
            <a:solidFill>
              <a:srgbClr val="478336"/>
            </a:solidFill>
            <a:ln w="25400" cap="flat" cmpd="sng" algn="ctr">
              <a:solidFill>
                <a:srgbClr val="478336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sng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1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42" name="Oval 141"/>
            <p:cNvSpPr/>
            <p:nvPr/>
          </p:nvSpPr>
          <p:spPr>
            <a:xfrm>
              <a:off x="5451475" y="6237288"/>
              <a:ext cx="549427" cy="65881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2</a:t>
              </a:r>
            </a:p>
          </p:txBody>
        </p:sp>
        <p:cxnSp>
          <p:nvCxnSpPr>
            <p:cNvPr id="143" name="Straight Arrow Connector 142"/>
            <p:cNvCxnSpPr>
              <a:stCxn id="140" idx="4"/>
            </p:cNvCxnSpPr>
            <p:nvPr/>
          </p:nvCxnSpPr>
          <p:spPr>
            <a:xfrm rot="16200000" flipH="1">
              <a:off x="5555534" y="5042693"/>
              <a:ext cx="352425" cy="11115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44" name="Straight Arrow Connector 143"/>
            <p:cNvCxnSpPr>
              <a:stCxn id="141" idx="4"/>
            </p:cNvCxnSpPr>
            <p:nvPr/>
          </p:nvCxnSpPr>
          <p:spPr>
            <a:xfrm rot="5400000">
              <a:off x="554997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5" name="Curved Connector 144"/>
            <p:cNvCxnSpPr>
              <a:stCxn id="142" idx="2"/>
              <a:endCxn id="140" idx="2"/>
            </p:cNvCxnSpPr>
            <p:nvPr/>
          </p:nvCxnSpPr>
          <p:spPr>
            <a:xfrm rot="10800000">
              <a:off x="5451475" y="4541838"/>
              <a:ext cx="1588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6" name="Straight Arrow Connector 145"/>
            <p:cNvCxnSpPr/>
            <p:nvPr/>
          </p:nvCxnSpPr>
          <p:spPr>
            <a:xfrm rot="16200000" flipH="1">
              <a:off x="5555534" y="5042693"/>
              <a:ext cx="352425" cy="11115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47" name="Straight Arrow Connector 146"/>
            <p:cNvCxnSpPr/>
            <p:nvPr/>
          </p:nvCxnSpPr>
          <p:spPr>
            <a:xfrm rot="5400000">
              <a:off x="554997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48" name="Curved Connector 147"/>
            <p:cNvCxnSpPr/>
            <p:nvPr/>
          </p:nvCxnSpPr>
          <p:spPr>
            <a:xfrm rot="10800000">
              <a:off x="5451475" y="4541838"/>
              <a:ext cx="1588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cxnSp>
        <p:nvCxnSpPr>
          <p:cNvPr id="149" name="Straight Arrow Connector 148"/>
          <p:cNvCxnSpPr/>
          <p:nvPr/>
        </p:nvCxnSpPr>
        <p:spPr bwMode="auto">
          <a:xfrm>
            <a:off x="5166125" y="3426742"/>
            <a:ext cx="1044771" cy="1025486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50" name="Group 149"/>
          <p:cNvGrpSpPr>
            <a:grpSpLocks/>
          </p:cNvGrpSpPr>
          <p:nvPr/>
        </p:nvGrpSpPr>
        <p:grpSpPr bwMode="auto">
          <a:xfrm>
            <a:off x="6172200" y="2131339"/>
            <a:ext cx="616148" cy="2718019"/>
            <a:chOff x="6928961" y="4213225"/>
            <a:chExt cx="548913" cy="2683727"/>
          </a:xfrm>
        </p:grpSpPr>
        <p:sp>
          <p:nvSpPr>
            <p:cNvPr id="151" name="Oval 150"/>
            <p:cNvSpPr/>
            <p:nvPr/>
          </p:nvSpPr>
          <p:spPr>
            <a:xfrm>
              <a:off x="6928961" y="4213225"/>
              <a:ext cx="548913" cy="65863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52" name="Oval 151"/>
            <p:cNvSpPr/>
            <p:nvPr/>
          </p:nvSpPr>
          <p:spPr>
            <a:xfrm>
              <a:off x="6928961" y="5224186"/>
              <a:ext cx="548913" cy="660219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53" name="Oval 152"/>
            <p:cNvSpPr/>
            <p:nvPr/>
          </p:nvSpPr>
          <p:spPr>
            <a:xfrm>
              <a:off x="6928961" y="6238257"/>
              <a:ext cx="548913" cy="658695"/>
            </a:xfrm>
            <a:prstGeom prst="ellipse">
              <a:avLst/>
            </a:prstGeom>
            <a:solidFill>
              <a:srgbClr val="7399D2"/>
            </a:solidFill>
            <a:ln w="25400" cap="flat" cmpd="sng" algn="ctr">
              <a:solidFill>
                <a:srgbClr val="7399D2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sng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2</a:t>
              </a:r>
            </a:p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cxnSp>
          <p:nvCxnSpPr>
            <p:cNvPr id="154" name="Straight Arrow Connector 153"/>
            <p:cNvCxnSpPr>
              <a:stCxn id="151" idx="4"/>
            </p:cNvCxnSpPr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55" name="Straight Arrow Connector 154"/>
            <p:cNvCxnSpPr>
              <a:stCxn id="152" idx="4"/>
            </p:cNvCxnSpPr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6" name="Straight Arrow Connector 155"/>
            <p:cNvCxnSpPr/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57" name="Straight Arrow Connector 156"/>
            <p:cNvCxnSpPr/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8" name="Curved Connector 157"/>
            <p:cNvCxnSpPr/>
            <p:nvPr/>
          </p:nvCxnSpPr>
          <p:spPr>
            <a:xfrm rot="10800000">
              <a:off x="6928961" y="4541748"/>
              <a:ext cx="1591" cy="2025095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59" name="Straight Arrow Connector 158"/>
            <p:cNvCxnSpPr/>
            <p:nvPr/>
          </p:nvCxnSpPr>
          <p:spPr>
            <a:xfrm rot="16200000" flipH="1">
              <a:off x="7033618" y="5042453"/>
              <a:ext cx="352328" cy="11138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60" name="Straight Arrow Connector 159"/>
            <p:cNvCxnSpPr/>
            <p:nvPr/>
          </p:nvCxnSpPr>
          <p:spPr>
            <a:xfrm rot="5400000">
              <a:off x="7028048" y="6060569"/>
              <a:ext cx="352328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61" name="Curved Connector 160"/>
            <p:cNvCxnSpPr/>
            <p:nvPr/>
          </p:nvCxnSpPr>
          <p:spPr>
            <a:xfrm rot="10800000">
              <a:off x="6928961" y="4541748"/>
              <a:ext cx="1591" cy="2025095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grpSp>
        <p:nvGrpSpPr>
          <p:cNvPr id="162" name="Group 161"/>
          <p:cNvGrpSpPr>
            <a:grpSpLocks/>
          </p:cNvGrpSpPr>
          <p:nvPr/>
        </p:nvGrpSpPr>
        <p:grpSpPr bwMode="auto">
          <a:xfrm>
            <a:off x="7833122" y="2131339"/>
            <a:ext cx="617934" cy="2716411"/>
            <a:chOff x="8405812" y="4213225"/>
            <a:chExt cx="549275" cy="2682875"/>
          </a:xfrm>
        </p:grpSpPr>
        <p:sp>
          <p:nvSpPr>
            <p:cNvPr id="163" name="Oval 162"/>
            <p:cNvSpPr/>
            <p:nvPr/>
          </p:nvSpPr>
          <p:spPr>
            <a:xfrm>
              <a:off x="8405812" y="4213225"/>
              <a:ext cx="549275" cy="658813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64" name="Oval 163"/>
            <p:cNvSpPr/>
            <p:nvPr/>
          </p:nvSpPr>
          <p:spPr>
            <a:xfrm>
              <a:off x="8405812" y="5224463"/>
              <a:ext cx="549275" cy="660400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sp>
          <p:nvSpPr>
            <p:cNvPr id="165" name="Oval 164"/>
            <p:cNvSpPr/>
            <p:nvPr/>
          </p:nvSpPr>
          <p:spPr>
            <a:xfrm>
              <a:off x="8405812" y="6237288"/>
              <a:ext cx="549275" cy="658812"/>
            </a:xfrm>
            <a:prstGeom prst="ellipse">
              <a:avLst/>
            </a:prstGeom>
            <a:solidFill>
              <a:srgbClr val="757575"/>
            </a:solidFill>
            <a:ln w="25400" cap="flat" cmpd="sng" algn="ctr">
              <a:solidFill>
                <a:srgbClr val="757575">
                  <a:shade val="50000"/>
                </a:srgbClr>
              </a:solidFill>
              <a:prstDash val="solid"/>
            </a:ln>
            <a:effectLst/>
          </p:spPr>
          <p:txBody>
            <a:bodyPr lIns="69238" tIns="34619" rIns="69238" bIns="34619" anchor="ctr"/>
            <a:lstStyle>
              <a:defPPr>
                <a:defRPr lang="en-US"/>
              </a:defPPr>
              <a:lvl1pPr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rtl="0" fontAlgn="base">
                <a:spcBef>
                  <a:spcPct val="0"/>
                </a:spcBef>
                <a:spcAft>
                  <a:spcPct val="0"/>
                </a:spcAft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lvl="0" indent="0" algn="ctr" defTabSz="914400" rtl="0" eaLnBrk="1" fontAlgn="base" latinLnBrk="0" hangingPunct="1">
                <a:lnSpc>
                  <a:spcPct val="100000"/>
                </a:lnSpc>
                <a:spcBef>
                  <a:spcPct val="0"/>
                </a:spcBef>
                <a:spcAft>
                  <a:spcPct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1200" cap="none" spc="0" normalizeH="0" baseline="0" noProof="0" dirty="0">
                  <a:ln>
                    <a:noFill/>
                  </a:ln>
                  <a:solidFill>
                    <a:srgbClr val="000000"/>
                  </a:solidFill>
                  <a:effectLst/>
                  <a:uLnTx/>
                  <a:uFillTx/>
                  <a:latin typeface="Vista Sans OT Reg"/>
                  <a:ea typeface="+mn-ea"/>
                  <a:cs typeface="+mn-cs"/>
                </a:rPr>
                <a:t>5</a:t>
              </a:r>
            </a:p>
          </p:txBody>
        </p:sp>
        <p:cxnSp>
          <p:nvCxnSpPr>
            <p:cNvPr id="166" name="Straight Arrow Connector 165"/>
            <p:cNvCxnSpPr>
              <a:stCxn id="163" idx="4"/>
            </p:cNvCxnSpPr>
            <p:nvPr/>
          </p:nvCxnSpPr>
          <p:spPr>
            <a:xfrm rot="16200000" flipH="1">
              <a:off x="8509793" y="5042694"/>
              <a:ext cx="352425" cy="11113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headEnd type="arrow"/>
              <a:tailEnd type="arrow"/>
            </a:ln>
            <a:effectLst/>
          </p:spPr>
        </p:cxnSp>
        <p:cxnSp>
          <p:nvCxnSpPr>
            <p:cNvPr id="167" name="Straight Arrow Connector 166"/>
            <p:cNvCxnSpPr>
              <a:stCxn id="164" idx="4"/>
            </p:cNvCxnSpPr>
            <p:nvPr/>
          </p:nvCxnSpPr>
          <p:spPr>
            <a:xfrm rot="5400000">
              <a:off x="8504236" y="6061076"/>
              <a:ext cx="352425" cy="0"/>
            </a:xfrm>
            <a:prstGeom prst="straightConnector1">
              <a:avLst/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  <p:cxnSp>
          <p:nvCxnSpPr>
            <p:cNvPr id="168" name="Curved Connector 167"/>
            <p:cNvCxnSpPr>
              <a:stCxn id="165" idx="2"/>
              <a:endCxn id="163" idx="2"/>
            </p:cNvCxnSpPr>
            <p:nvPr/>
          </p:nvCxnSpPr>
          <p:spPr>
            <a:xfrm rot="10800000">
              <a:off x="8405812" y="4541838"/>
              <a:ext cx="1587" cy="2025650"/>
            </a:xfrm>
            <a:prstGeom prst="curvedConnector3">
              <a:avLst>
                <a:gd name="adj1" fmla="val 14395466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cxnSp>
        <p:nvCxnSpPr>
          <p:cNvPr id="169" name="Straight Arrow Connector 168"/>
          <p:cNvCxnSpPr/>
          <p:nvPr/>
        </p:nvCxnSpPr>
        <p:spPr>
          <a:xfrm flipV="1">
            <a:off x="6842522" y="2359940"/>
            <a:ext cx="1044774" cy="2050971"/>
          </a:xfrm>
          <a:prstGeom prst="straightConnector1">
            <a:avLst/>
          </a:prstGeom>
          <a:noFill/>
          <a:ln w="6350" cap="flat" cmpd="sng" algn="ctr">
            <a:solidFill>
              <a:srgbClr val="000000"/>
            </a:solidFill>
            <a:prstDash val="dash"/>
            <a:round/>
            <a:headEnd type="none" w="med" len="med"/>
            <a:tailEnd type="triangle" w="med" len="med"/>
          </a:ln>
          <a:effectLst/>
        </p:spPr>
      </p:cxnSp>
      <p:grpSp>
        <p:nvGrpSpPr>
          <p:cNvPr id="170" name="Group 169"/>
          <p:cNvGrpSpPr>
            <a:grpSpLocks/>
          </p:cNvGrpSpPr>
          <p:nvPr/>
        </p:nvGrpSpPr>
        <p:grpSpPr bwMode="auto">
          <a:xfrm>
            <a:off x="314325" y="2057400"/>
            <a:ext cx="8499276" cy="3529727"/>
            <a:chOff x="1722437" y="4140200"/>
            <a:chExt cx="7554913" cy="3486150"/>
          </a:xfrm>
        </p:grpSpPr>
        <p:grpSp>
          <p:nvGrpSpPr>
            <p:cNvPr id="171" name="Group 2"/>
            <p:cNvGrpSpPr>
              <a:grpSpLocks/>
            </p:cNvGrpSpPr>
            <p:nvPr/>
          </p:nvGrpSpPr>
          <p:grpSpPr bwMode="auto">
            <a:xfrm>
              <a:off x="3975100" y="4213225"/>
              <a:ext cx="549275" cy="2682875"/>
              <a:chOff x="3878263" y="3871913"/>
              <a:chExt cx="549275" cy="2682875"/>
            </a:xfrm>
          </p:grpSpPr>
          <p:sp>
            <p:nvSpPr>
              <p:cNvPr id="180" name="Oval 179"/>
              <p:cNvSpPr/>
              <p:nvPr/>
            </p:nvSpPr>
            <p:spPr>
              <a:xfrm>
                <a:off x="3878262" y="3871913"/>
                <a:ext cx="549275" cy="658813"/>
              </a:xfrm>
              <a:prstGeom prst="ellipse">
                <a:avLst/>
              </a:prstGeom>
              <a:solidFill>
                <a:srgbClr val="FA650C"/>
              </a:solidFill>
              <a:ln w="3175" cap="flat" cmpd="sng" algn="ctr">
                <a:solidFill>
                  <a:srgbClr val="000000"/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5</a:t>
                </a:r>
              </a:p>
            </p:txBody>
          </p:sp>
          <p:sp>
            <p:nvSpPr>
              <p:cNvPr id="181" name="Oval 180"/>
              <p:cNvSpPr/>
              <p:nvPr/>
            </p:nvSpPr>
            <p:spPr>
              <a:xfrm>
                <a:off x="3878262" y="4883151"/>
                <a:ext cx="549275" cy="660400"/>
              </a:xfrm>
              <a:prstGeom prst="ellipse">
                <a:avLst/>
              </a:prstGeom>
              <a:solidFill>
                <a:srgbClr val="478336"/>
              </a:solidFill>
              <a:ln w="25400" cap="flat" cmpd="sng" algn="ctr">
                <a:solidFill>
                  <a:srgbClr val="478336">
                    <a:shade val="50000"/>
                  </a:srgbClr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1</a:t>
                </a:r>
              </a:p>
            </p:txBody>
          </p:sp>
          <p:sp>
            <p:nvSpPr>
              <p:cNvPr id="182" name="Oval 181"/>
              <p:cNvSpPr/>
              <p:nvPr/>
            </p:nvSpPr>
            <p:spPr>
              <a:xfrm>
                <a:off x="3878262" y="5895976"/>
                <a:ext cx="549275" cy="658812"/>
              </a:xfrm>
              <a:prstGeom prst="ellipse">
                <a:avLst/>
              </a:prstGeom>
              <a:solidFill>
                <a:srgbClr val="7399D2"/>
              </a:solidFill>
              <a:ln w="25400" cap="flat" cmpd="sng" algn="ctr">
                <a:solidFill>
                  <a:srgbClr val="7399D2">
                    <a:shade val="50000"/>
                  </a:srgbClr>
                </a:solidFill>
                <a:prstDash val="solid"/>
              </a:ln>
              <a:effectLst/>
            </p:spPr>
            <p:txBody>
              <a:bodyPr lIns="69238" tIns="34619" rIns="69238" bIns="34619" anchor="ctr"/>
              <a:lstStyle>
                <a:defPPr>
                  <a:defRPr lang="en-US"/>
                </a:defPPr>
                <a:lvl1pPr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rtl="0" fontAlgn="base">
                  <a:spcBef>
                    <a:spcPct val="0"/>
                  </a:spcBef>
                  <a:spcAft>
                    <a:spcPct val="0"/>
                  </a:spcAft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marL="0" marR="0" lvl="0" indent="0" algn="ctr" defTabSz="914400" rtl="0" eaLnBrk="1" fontAlgn="base" latinLnBrk="0" hangingPunct="1">
                  <a:lnSpc>
                    <a:spcPct val="100000"/>
                  </a:lnSpc>
                  <a:spcBef>
                    <a:spcPct val="0"/>
                  </a:spcBef>
                  <a:spcAft>
                    <a:spcPct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1600" b="0" i="0" u="none" strike="noStrike" kern="120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/>
                    <a:ea typeface="+mn-ea"/>
                    <a:cs typeface="+mn-cs"/>
                  </a:rPr>
                  <a:t>2</a:t>
                </a:r>
              </a:p>
            </p:txBody>
          </p:sp>
          <p:cxnSp>
            <p:nvCxnSpPr>
              <p:cNvPr id="183" name="Straight Arrow Connector 182"/>
              <p:cNvCxnSpPr>
                <a:stCxn id="180" idx="4"/>
              </p:cNvCxnSpPr>
              <p:nvPr/>
            </p:nvCxnSpPr>
            <p:spPr>
              <a:xfrm rot="16200000" flipH="1">
                <a:off x="3981450" y="4702176"/>
                <a:ext cx="352425" cy="9525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  <a:headEnd type="arrow"/>
                <a:tailEnd type="arrow"/>
              </a:ln>
              <a:effectLst/>
            </p:spPr>
          </p:cxnSp>
          <p:cxnSp>
            <p:nvCxnSpPr>
              <p:cNvPr id="184" name="Straight Arrow Connector 183"/>
              <p:cNvCxnSpPr>
                <a:stCxn id="181" idx="4"/>
              </p:cNvCxnSpPr>
              <p:nvPr/>
            </p:nvCxnSpPr>
            <p:spPr>
              <a:xfrm rot="5400000">
                <a:off x="3976687" y="5719764"/>
                <a:ext cx="352425" cy="0"/>
              </a:xfrm>
              <a:prstGeom prst="straightConnector1">
                <a:avLst/>
              </a:prstGeom>
              <a:noFill/>
              <a:ln w="6350" cap="flat" cmpd="sng" algn="ctr">
                <a:solidFill>
                  <a:srgbClr val="000000"/>
                </a:solidFill>
                <a:prstDash val="solid"/>
                <a:tailEnd type="arrow"/>
              </a:ln>
              <a:effectLst/>
            </p:spPr>
          </p:cxnSp>
        </p:grpSp>
        <p:grpSp>
          <p:nvGrpSpPr>
            <p:cNvPr id="172" name="Group 7193"/>
            <p:cNvGrpSpPr>
              <a:grpSpLocks/>
            </p:cNvGrpSpPr>
            <p:nvPr/>
          </p:nvGrpSpPr>
          <p:grpSpPr bwMode="auto">
            <a:xfrm>
              <a:off x="1722437" y="4140200"/>
              <a:ext cx="7554913" cy="3486150"/>
              <a:chOff x="1722437" y="4140200"/>
              <a:chExt cx="7554913" cy="3486150"/>
            </a:xfrm>
          </p:grpSpPr>
          <p:sp>
            <p:nvSpPr>
              <p:cNvPr id="174" name="TextBox 46"/>
              <p:cNvSpPr txBox="1">
                <a:spLocks noChangeArrowheads="1"/>
              </p:cNvSpPr>
              <p:nvPr/>
            </p:nvSpPr>
            <p:spPr bwMode="auto">
              <a:xfrm>
                <a:off x="1868487" y="4205287"/>
                <a:ext cx="1811338" cy="4397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Processor 1</a:t>
                </a:r>
              </a:p>
            </p:txBody>
          </p:sp>
          <p:sp>
            <p:nvSpPr>
              <p:cNvPr id="175" name="TextBox 47"/>
              <p:cNvSpPr txBox="1">
                <a:spLocks noChangeArrowheads="1"/>
              </p:cNvSpPr>
              <p:nvPr/>
            </p:nvSpPr>
            <p:spPr bwMode="auto">
              <a:xfrm>
                <a:off x="1868487" y="5233987"/>
                <a:ext cx="1811338" cy="43973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Processor 2</a:t>
                </a:r>
              </a:p>
            </p:txBody>
          </p:sp>
          <p:sp>
            <p:nvSpPr>
              <p:cNvPr id="176" name="Rectangle 48"/>
              <p:cNvSpPr>
                <a:spLocks noChangeArrowheads="1"/>
              </p:cNvSpPr>
              <p:nvPr/>
            </p:nvSpPr>
            <p:spPr bwMode="auto">
              <a:xfrm>
                <a:off x="1792287" y="4140200"/>
                <a:ext cx="7297738" cy="771525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7" name="Rectangle 49"/>
              <p:cNvSpPr>
                <a:spLocks noChangeArrowheads="1"/>
              </p:cNvSpPr>
              <p:nvPr/>
            </p:nvSpPr>
            <p:spPr bwMode="auto">
              <a:xfrm>
                <a:off x="1792287" y="5168900"/>
                <a:ext cx="7297738" cy="1800225"/>
              </a:xfrm>
              <a:prstGeom prst="rect">
                <a:avLst/>
              </a:prstGeom>
              <a:noFill/>
              <a:ln w="25400">
                <a:solidFill>
                  <a:srgbClr val="000000"/>
                </a:solidFill>
                <a:prstDash val="sysDot"/>
                <a:round/>
                <a:headEnd type="arrow" w="med" len="med"/>
                <a:tailEnd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8" name="Right Arrow 50"/>
              <p:cNvSpPr>
                <a:spLocks noChangeArrowheads="1"/>
              </p:cNvSpPr>
              <p:nvPr/>
            </p:nvSpPr>
            <p:spPr bwMode="auto">
              <a:xfrm>
                <a:off x="1722437" y="7035799"/>
                <a:ext cx="7554913" cy="264349"/>
              </a:xfrm>
              <a:prstGeom prst="rightArrow">
                <a:avLst>
                  <a:gd name="adj1" fmla="val 50000"/>
                  <a:gd name="adj2" fmla="val 49439"/>
                </a:avLst>
              </a:prstGeom>
              <a:solidFill>
                <a:srgbClr val="000000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xmlns="" w="25400">
                    <a:solidFill>
                      <a:srgbClr val="000000"/>
                    </a:solidFill>
                    <a:round/>
                    <a:headEnd type="arrow" w="med" len="med"/>
                    <a:tailEnd/>
                  </a14:hiddenLine>
                </a:ext>
              </a:extLst>
            </p:spPr>
            <p:txBody>
              <a:bodyPr lIns="69238" tIns="34619" rIns="69238" bIns="34619"/>
              <a:lstStyle/>
              <a:p>
                <a:pPr marL="0" marR="0" lvl="0" indent="0" defTabSz="914400" eaLnBrk="1" fontAlgn="auto" latinLnBrk="0" hangingPunct="1">
                  <a:lnSpc>
                    <a:spcPct val="9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500" b="0" i="0" u="none" strike="noStrike" kern="0" cap="none" spc="0" normalizeH="0" baseline="0" noProof="0">
                  <a:ln>
                    <a:noFill/>
                  </a:ln>
                  <a:solidFill>
                    <a:sysClr val="windowText" lastClr="000000"/>
                  </a:solidFill>
                  <a:effectLst/>
                  <a:uLnTx/>
                  <a:uFillTx/>
                  <a:ea typeface="ヒラギノ角ゴ ProN W6" charset="0"/>
                  <a:cs typeface="ヒラギノ角ゴ ProN W6" charset="0"/>
                </a:endParaRPr>
              </a:p>
            </p:txBody>
          </p:sp>
          <p:sp>
            <p:nvSpPr>
              <p:cNvPr id="179" name="TextBox 51"/>
              <p:cNvSpPr txBox="1">
                <a:spLocks noChangeArrowheads="1"/>
              </p:cNvSpPr>
              <p:nvPr/>
            </p:nvSpPr>
            <p:spPr bwMode="auto">
              <a:xfrm>
                <a:off x="1722437" y="7188200"/>
                <a:ext cx="2041525" cy="438150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 xmlns="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xmlns="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lIns="69238" tIns="34619" rIns="69238" bIns="34619">
                <a:spAutoFit/>
              </a:bodyPr>
              <a:lstStyle>
                <a:lvl1pPr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1pPr>
                <a:lvl2pPr marL="742950" indent="-28575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2pPr>
                <a:lvl3pPr marL="11430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3pPr>
                <a:lvl4pPr marL="16002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4pPr>
                <a:lvl5pPr marL="2057400" indent="-228600" eaLnBrk="0" hangingPunct="0"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5pPr>
                <a:lvl6pPr marL="25146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6pPr>
                <a:lvl7pPr marL="29718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7pPr>
                <a:lvl8pPr marL="34290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8pPr>
                <a:lvl9pPr marL="3886200" indent="-228600" eaLnBrk="0" fontAlgn="base" hangingPunct="0">
                  <a:spcBef>
                    <a:spcPct val="0"/>
                  </a:spcBef>
                  <a:spcAft>
                    <a:spcPct val="0"/>
                  </a:spcAft>
                  <a:defRPr sz="2400">
                    <a:solidFill>
                      <a:srgbClr val="000000"/>
                    </a:solidFill>
                    <a:latin typeface="Vista Sans OT Reg" charset="0"/>
                    <a:ea typeface="ヒラギノ角ゴ ProN W3" charset="0"/>
                    <a:cs typeface="ヒラギノ角ゴ ProN W3" charset="0"/>
                    <a:sym typeface="Vista Sans OT Reg" charset="0"/>
                  </a:defRPr>
                </a:lvl9pPr>
              </a:lstStyle>
              <a:p>
                <a:pPr marL="0" marR="0" lvl="0" indent="0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sz="2400" b="0" i="0" u="none" strike="noStrike" kern="0" cap="none" spc="0" normalizeH="0" baseline="0" noProof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LnTx/>
                    <a:uFillTx/>
                    <a:latin typeface="Vista Sans OT Reg" charset="0"/>
                    <a:ea typeface="ヒラギノ角ゴ ProN W6" charset="0"/>
                    <a:cs typeface="ヒラギノ角ゴ ProN W6" charset="0"/>
                    <a:sym typeface="Vista Sans OT Reg" charset="0"/>
                  </a:rPr>
                  <a:t>Time</a:t>
                </a:r>
              </a:p>
            </p:txBody>
          </p:sp>
        </p:grpSp>
        <p:cxnSp>
          <p:nvCxnSpPr>
            <p:cNvPr id="173" name="Curved Connector 172"/>
            <p:cNvCxnSpPr>
              <a:stCxn id="182" idx="2"/>
              <a:endCxn id="180" idx="2"/>
            </p:cNvCxnSpPr>
            <p:nvPr/>
          </p:nvCxnSpPr>
          <p:spPr>
            <a:xfrm rot="10800000">
              <a:off x="3975099" y="4543425"/>
              <a:ext cx="12700" cy="2024063"/>
            </a:xfrm>
            <a:prstGeom prst="curvedConnector3">
              <a:avLst>
                <a:gd name="adj1" fmla="val 1800000"/>
              </a:avLst>
            </a:prstGeom>
            <a:noFill/>
            <a:ln w="6350" cap="flat" cmpd="sng" algn="ctr">
              <a:solidFill>
                <a:srgbClr val="000000"/>
              </a:solidFill>
              <a:prstDash val="solid"/>
              <a:tailEnd type="arrow"/>
            </a:ln>
            <a:effectLst/>
          </p:spPr>
        </p:cxnSp>
      </p:grpSp>
      <p:sp>
        <p:nvSpPr>
          <p:cNvPr id="56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Execution Trace</a:t>
            </a:r>
          </a:p>
        </p:txBody>
      </p:sp>
    </p:spTree>
    <p:extLst>
      <p:ext uri="{BB962C8B-B14F-4D97-AF65-F5344CB8AC3E}">
        <p14:creationId xmlns:p14="http://schemas.microsoft.com/office/powerpoint/2010/main" val="41661289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2" grpId="0" animBg="1"/>
      <p:bldP spid="133" grpId="0" animBg="1"/>
      <p:bldP spid="134" grpId="0" animBg="1"/>
    </p:bldLst>
  </p:timing>
</p:sld>
</file>

<file path=ppt/slides/slide6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 rot="21149205">
            <a:off x="1992469" y="3010262"/>
            <a:ext cx="52888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Still not particularly satisfying?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 rot="21120000">
            <a:off x="5777943" y="6063348"/>
            <a:ext cx="3118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Think like a vertex!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93544236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</p:bldLst>
  </p:timing>
</p:sld>
</file>

<file path=ppt/slides/slide6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Blue_rubbish_bins_in_a_circle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6" name="TextBox 5"/>
          <p:cNvSpPr txBox="1">
            <a:spLocks noChangeArrowheads="1"/>
          </p:cNvSpPr>
          <p:nvPr/>
        </p:nvSpPr>
        <p:spPr bwMode="auto">
          <a:xfrm>
            <a:off x="0" y="6611938"/>
            <a:ext cx="40386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 smtClean="0"/>
              <a:t>Source: Wikipedia (Waste container)</a:t>
            </a:r>
            <a:endParaRPr lang="en-US" sz="1000" b="0" dirty="0"/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latin typeface="Gill Sans"/>
                <a:cs typeface="Gill Sans"/>
              </a:rPr>
              <a:t>Graph Processing Frameworks</a:t>
            </a:r>
          </a:p>
        </p:txBody>
      </p:sp>
    </p:spTree>
    <p:extLst>
      <p:ext uri="{BB962C8B-B14F-4D97-AF65-F5344CB8AC3E}">
        <p14:creationId xmlns:p14="http://schemas.microsoft.com/office/powerpoint/2010/main" val="404284223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graph_analytics_pipeline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501" y="1371600"/>
            <a:ext cx="7920899" cy="524510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GraphX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: Motivation</a:t>
            </a:r>
          </a:p>
        </p:txBody>
      </p:sp>
    </p:spTree>
    <p:extLst>
      <p:ext uri="{BB962C8B-B14F-4D97-AF65-F5344CB8AC3E}">
        <p14:creationId xmlns:p14="http://schemas.microsoft.com/office/powerpoint/2010/main" val="156906247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err="1">
                <a:solidFill>
                  <a:srgbClr val="000000"/>
                </a:solidFill>
                <a:latin typeface="Gill Sans"/>
                <a:cs typeface="Gill Sans"/>
              </a:rPr>
              <a:t>GraphX</a:t>
            </a: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 = Spark for Graphs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948696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Integration of record-oriented and graph-oriented processing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76927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Extends RDDs to Resilient Distributed Property Graphs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477161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Supported operations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858161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Map operations over views 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of the graph (vertices, edges, triplets)</a:t>
            </a:r>
          </a:p>
          <a:p>
            <a:pPr marL="12700" lvl="1" algn="ctr"/>
            <a:r>
              <a:rPr lang="en-GB" sz="2000" b="0" dirty="0" err="1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Pregel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-like </a:t>
            </a:r>
            <a:r>
              <a:rPr lang="en-GB" sz="2000" b="0" dirty="0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computations</a:t>
            </a:r>
          </a:p>
          <a:p>
            <a:pPr marL="12700" lvl="1" algn="ctr"/>
            <a:r>
              <a:rPr lang="en-GB" sz="2000" b="0" dirty="0" err="1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Neighborhood</a:t>
            </a:r>
            <a:r>
              <a:rPr lang="en-GB" sz="2000" b="0" dirty="0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 aggregations</a:t>
            </a:r>
          </a:p>
          <a:p>
            <a:pPr marL="12700" lvl="1" algn="ctr"/>
            <a:r>
              <a:rPr lang="en-GB" sz="2000" b="0" dirty="0" smtClean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Join graph with RDDs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  <a:sym typeface="Symbol" pitchFamily="18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2833539579"/>
      </p:ext>
    </p:extLst>
  </p:cSld>
  <p:clrMapOvr>
    <a:masterClrMapping/>
  </p:clrMapOvr>
  <p:transition spd="med"/>
  <p:timing>
    <p:tnLst>
      <p:par>
        <p:cTn id="1" dur="indefinite" restart="never" nodeType="tmRoot"/>
      </p:par>
    </p:tnLst>
  </p:timing>
</p:sld>
</file>

<file path=ppt/slides/slide6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property_graph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1524000"/>
            <a:ext cx="7631684" cy="4957333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Property Graph: Example</a:t>
            </a:r>
          </a:p>
        </p:txBody>
      </p:sp>
    </p:spTree>
    <p:extLst>
      <p:ext uri="{BB962C8B-B14F-4D97-AF65-F5344CB8AC3E}">
        <p14:creationId xmlns:p14="http://schemas.microsoft.com/office/powerpoint/2010/main" val="116231785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Property </a:t>
            </a: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Graphs in </a:t>
            </a:r>
            <a:r>
              <a:rPr lang="en-US" sz="36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SparkX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590800" y="2732782"/>
            <a:ext cx="4038600" cy="1077218"/>
          </a:xfrm>
          <a:prstGeom prst="rect">
            <a:avLst/>
          </a:prstGeom>
          <a:noFill/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Graph[VD, ED]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vertices: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VertexRDD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[VD]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edges: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EdgeRDD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[ED]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68129842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vertex_routing_edge_tables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3219" y="1524000"/>
            <a:ext cx="7694981" cy="5052766"/>
          </a:xfrm>
          <a:prstGeom prst="rect">
            <a:avLst/>
          </a:prstGeom>
        </p:spPr>
      </p:pic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Underneath the Covers</a:t>
            </a:r>
          </a:p>
        </p:txBody>
      </p:sp>
    </p:spTree>
    <p:extLst>
      <p:ext uri="{BB962C8B-B14F-4D97-AF65-F5344CB8AC3E}">
        <p14:creationId xmlns:p14="http://schemas.microsoft.com/office/powerpoint/2010/main" val="25392768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6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4038600" y="20574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23" name="Rectangle 22"/>
          <p:cNvSpPr>
            <a:spLocks noChangeArrowheads="1"/>
          </p:cNvSpPr>
          <p:nvPr/>
        </p:nvSpPr>
        <p:spPr bwMode="auto">
          <a:xfrm>
            <a:off x="4038600" y="37338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33" name="Rectangle 32"/>
          <p:cNvSpPr>
            <a:spLocks noChangeArrowheads="1"/>
          </p:cNvSpPr>
          <p:nvPr/>
        </p:nvSpPr>
        <p:spPr bwMode="auto">
          <a:xfrm>
            <a:off x="4038600" y="5410200"/>
            <a:ext cx="11430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join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37" name="Straight Arrow Connector 36"/>
          <p:cNvCxnSpPr>
            <a:stCxn id="33" idx="2"/>
            <a:endCxn id="52" idx="0"/>
          </p:cNvCxnSpPr>
          <p:nvPr/>
        </p:nvCxnSpPr>
        <p:spPr bwMode="auto">
          <a:xfrm>
            <a:off x="4610100" y="5715000"/>
            <a:ext cx="4425" cy="423446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2" name="TextBox 51"/>
          <p:cNvSpPr txBox="1"/>
          <p:nvPr/>
        </p:nvSpPr>
        <p:spPr>
          <a:xfrm>
            <a:off x="4419600" y="6138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4" name="Can 53"/>
          <p:cNvSpPr/>
          <p:nvPr/>
        </p:nvSpPr>
        <p:spPr bwMode="auto">
          <a:xfrm>
            <a:off x="8382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6" name="Elbow Connector 55"/>
          <p:cNvCxnSpPr>
            <a:stCxn id="53" idx="2"/>
            <a:endCxn id="13" idx="1"/>
          </p:cNvCxnSpPr>
          <p:nvPr/>
        </p:nvCxnSpPr>
        <p:spPr bwMode="auto">
          <a:xfrm rot="16200000" flipH="1">
            <a:off x="2190750" y="361950"/>
            <a:ext cx="10668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7" name="Can 56"/>
          <p:cNvSpPr/>
          <p:nvPr/>
        </p:nvSpPr>
        <p:spPr bwMode="auto">
          <a:xfrm>
            <a:off x="5638800" y="304800"/>
            <a:ext cx="1143000" cy="5334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58" name="Elbow Connector 57"/>
          <p:cNvCxnSpPr>
            <a:stCxn id="55" idx="2"/>
            <a:endCxn id="13" idx="3"/>
          </p:cNvCxnSpPr>
          <p:nvPr/>
        </p:nvCxnSpPr>
        <p:spPr bwMode="auto">
          <a:xfrm rot="5400000">
            <a:off x="5162550" y="1162050"/>
            <a:ext cx="10668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53" name="Rectangle 52"/>
          <p:cNvSpPr>
            <a:spLocks noChangeArrowheads="1"/>
          </p:cNvSpPr>
          <p:nvPr/>
        </p:nvSpPr>
        <p:spPr bwMode="auto">
          <a:xfrm>
            <a:off x="5334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Adjacency Lists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55" name="Rectangle 54"/>
          <p:cNvSpPr>
            <a:spLocks noChangeArrowheads="1"/>
          </p:cNvSpPr>
          <p:nvPr/>
        </p:nvSpPr>
        <p:spPr bwMode="auto">
          <a:xfrm>
            <a:off x="5334000" y="7620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59" name="Elbow Connector 58"/>
          <p:cNvCxnSpPr>
            <a:stCxn id="53" idx="2"/>
            <a:endCxn id="23" idx="1"/>
          </p:cNvCxnSpPr>
          <p:nvPr/>
        </p:nvCxnSpPr>
        <p:spPr bwMode="auto">
          <a:xfrm rot="16200000" flipH="1">
            <a:off x="1352550" y="1200150"/>
            <a:ext cx="27432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60" name="Elbow Connector 59"/>
          <p:cNvCxnSpPr>
            <a:stCxn id="53" idx="2"/>
            <a:endCxn id="33" idx="1"/>
          </p:cNvCxnSpPr>
          <p:nvPr/>
        </p:nvCxnSpPr>
        <p:spPr bwMode="auto">
          <a:xfrm rot="16200000" flipH="1">
            <a:off x="514350" y="2038350"/>
            <a:ext cx="4419600" cy="26289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61" name="Rectangle 60"/>
          <p:cNvSpPr>
            <a:spLocks noChangeArrowheads="1"/>
          </p:cNvSpPr>
          <p:nvPr/>
        </p:nvSpPr>
        <p:spPr bwMode="auto">
          <a:xfrm>
            <a:off x="5334000" y="3276600"/>
            <a:ext cx="1752600" cy="3810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PageRank vector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5" name="Rectangle 64"/>
          <p:cNvSpPr>
            <a:spLocks noChangeArrowheads="1"/>
          </p:cNvSpPr>
          <p:nvPr/>
        </p:nvSpPr>
        <p:spPr bwMode="auto">
          <a:xfrm>
            <a:off x="3962400" y="2438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flatMap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6" name="Rectangle 65"/>
          <p:cNvSpPr>
            <a:spLocks noChangeArrowheads="1"/>
          </p:cNvSpPr>
          <p:nvPr/>
        </p:nvSpPr>
        <p:spPr bwMode="auto">
          <a:xfrm>
            <a:off x="3962400" y="2819400"/>
            <a:ext cx="1295400" cy="3048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err="1" smtClean="0">
                <a:solidFill>
                  <a:schemeClr val="bg2"/>
                </a:solidFill>
                <a:latin typeface="Gill Sans"/>
                <a:cs typeface="Gill Sans"/>
              </a:rPr>
              <a:t>reduceByKey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cxnSp>
        <p:nvCxnSpPr>
          <p:cNvPr id="70" name="Elbow Connector 69"/>
          <p:cNvCxnSpPr>
            <a:stCxn id="61" idx="2"/>
            <a:endCxn id="23" idx="3"/>
          </p:cNvCxnSpPr>
          <p:nvPr/>
        </p:nvCxnSpPr>
        <p:spPr bwMode="auto">
          <a:xfrm rot="5400000">
            <a:off x="5581650" y="3257550"/>
            <a:ext cx="228600" cy="10287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1" name="Elbow Connector 70"/>
          <p:cNvCxnSpPr>
            <a:stCxn id="66" idx="3"/>
            <a:endCxn id="61" idx="0"/>
          </p:cNvCxnSpPr>
          <p:nvPr/>
        </p:nvCxnSpPr>
        <p:spPr bwMode="auto">
          <a:xfrm>
            <a:off x="5257800" y="2971800"/>
            <a:ext cx="952500" cy="304800"/>
          </a:xfrm>
          <a:prstGeom prst="bentConnector2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grpSp>
        <p:nvGrpSpPr>
          <p:cNvPr id="78" name="Group 77"/>
          <p:cNvGrpSpPr/>
          <p:nvPr/>
        </p:nvGrpSpPr>
        <p:grpSpPr>
          <a:xfrm>
            <a:off x="3962400" y="4114800"/>
            <a:ext cx="3124200" cy="1447800"/>
            <a:chOff x="5791200" y="4495800"/>
            <a:chExt cx="3124200" cy="1447800"/>
          </a:xfrm>
        </p:grpSpPr>
        <p:sp>
          <p:nvSpPr>
            <p:cNvPr id="73" name="Rectangle 72"/>
            <p:cNvSpPr>
              <a:spLocks noChangeArrowheads="1"/>
            </p:cNvSpPr>
            <p:nvPr/>
          </p:nvSpPr>
          <p:spPr bwMode="auto">
            <a:xfrm>
              <a:off x="7162800" y="5334000"/>
              <a:ext cx="1752600" cy="3810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smtClean="0">
                  <a:solidFill>
                    <a:schemeClr val="bg2"/>
                  </a:solidFill>
                  <a:latin typeface="Gill Sans"/>
                  <a:cs typeface="Gill Sans"/>
                </a:rPr>
                <a:t>PageRank vector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4" name="Rectangle 73"/>
            <p:cNvSpPr>
              <a:spLocks noChangeArrowheads="1"/>
            </p:cNvSpPr>
            <p:nvPr/>
          </p:nvSpPr>
          <p:spPr bwMode="auto">
            <a:xfrm>
              <a:off x="5791200" y="4495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flatMap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sp>
          <p:nvSpPr>
            <p:cNvPr id="75" name="Rectangle 74"/>
            <p:cNvSpPr>
              <a:spLocks noChangeArrowheads="1"/>
            </p:cNvSpPr>
            <p:nvPr/>
          </p:nvSpPr>
          <p:spPr bwMode="auto">
            <a:xfrm>
              <a:off x="5791200" y="4876800"/>
              <a:ext cx="1295400" cy="304800"/>
            </a:xfrm>
            <a:prstGeom prst="rect">
              <a:avLst/>
            </a:prstGeom>
            <a:ln>
              <a:headEnd/>
              <a:tailEnd/>
            </a:ln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anchor="ctr"/>
            <a:lstStyle/>
            <a:p>
              <a:pPr algn="ctr"/>
              <a:r>
                <a:rPr lang="en-US" b="0" dirty="0" err="1" smtClean="0">
                  <a:solidFill>
                    <a:schemeClr val="bg2"/>
                  </a:solidFill>
                  <a:latin typeface="Gill Sans"/>
                  <a:cs typeface="Gill Sans"/>
                </a:rPr>
                <a:t>reduceByKey</a:t>
              </a:r>
              <a:endParaRPr lang="en-US" b="0" dirty="0">
                <a:solidFill>
                  <a:schemeClr val="bg2"/>
                </a:solidFill>
                <a:latin typeface="Gill Sans"/>
                <a:cs typeface="Gill Sans"/>
              </a:endParaRPr>
            </a:p>
          </p:txBody>
        </p:sp>
        <p:cxnSp>
          <p:nvCxnSpPr>
            <p:cNvPr id="76" name="Elbow Connector 75"/>
            <p:cNvCxnSpPr>
              <a:stCxn id="73" idx="2"/>
            </p:cNvCxnSpPr>
            <p:nvPr/>
          </p:nvCxnSpPr>
          <p:spPr bwMode="auto">
            <a:xfrm rot="5400000">
              <a:off x="7410450" y="5314950"/>
              <a:ext cx="228600" cy="10287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  <p:cxnSp>
          <p:nvCxnSpPr>
            <p:cNvPr id="77" name="Elbow Connector 76"/>
            <p:cNvCxnSpPr>
              <a:stCxn id="75" idx="3"/>
              <a:endCxn id="73" idx="0"/>
            </p:cNvCxnSpPr>
            <p:nvPr/>
          </p:nvCxnSpPr>
          <p:spPr bwMode="auto">
            <a:xfrm>
              <a:off x="7086600" y="5029200"/>
              <a:ext cx="952500" cy="304800"/>
            </a:xfrm>
            <a:prstGeom prst="bentConnector2">
              <a:avLst/>
            </a:prstGeom>
            <a:ln>
              <a:headEnd type="none" w="med" len="med"/>
              <a:tailEnd type="arrow"/>
            </a:ln>
          </p:spPr>
          <p:style>
            <a:lnRef idx="2">
              <a:schemeClr val="dk1"/>
            </a:lnRef>
            <a:fillRef idx="0">
              <a:schemeClr val="dk1"/>
            </a:fillRef>
            <a:effectRef idx="1">
              <a:schemeClr val="dk1"/>
            </a:effectRef>
            <a:fontRef idx="minor">
              <a:schemeClr val="tx1"/>
            </a:fontRef>
          </p:style>
        </p:cxnSp>
      </p:grpSp>
      <p:sp>
        <p:nvSpPr>
          <p:cNvPr id="26" name="TextBox 25"/>
          <p:cNvSpPr txBox="1"/>
          <p:nvPr/>
        </p:nvSpPr>
        <p:spPr>
          <a:xfrm>
            <a:off x="1449751" y="1154668"/>
            <a:ext cx="83624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1800" b="0" dirty="0" smtClean="0">
                <a:solidFill>
                  <a:srgbClr val="000000"/>
                </a:solidFill>
                <a:latin typeface="Gill Sans"/>
                <a:cs typeface="Gill Sans"/>
              </a:rPr>
              <a:t>Cache!</a:t>
            </a:r>
            <a:endParaRPr lang="en-US" sz="1800" b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 rot="21149205">
            <a:off x="1992469" y="3010262"/>
            <a:ext cx="5288828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Still not particularly satisfying?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29" name="TextBox 28"/>
          <p:cNvSpPr txBox="1"/>
          <p:nvPr/>
        </p:nvSpPr>
        <p:spPr>
          <a:xfrm rot="21120000">
            <a:off x="5777943" y="5777082"/>
            <a:ext cx="311881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Think like a vertex!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30" name="TextBox 29"/>
          <p:cNvSpPr txBox="1"/>
          <p:nvPr/>
        </p:nvSpPr>
        <p:spPr>
          <a:xfrm rot="21120000">
            <a:off x="5866546" y="6159130"/>
            <a:ext cx="311881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tabLst>
                <a:tab pos="292100" algn="l"/>
                <a:tab pos="520700" algn="l"/>
              </a:tabLst>
            </a:pPr>
            <a:r>
              <a:rPr lang="en-US" sz="1400" b="0" dirty="0" smtClean="0">
                <a:solidFill>
                  <a:srgbClr val="FF0000"/>
                </a:solidFill>
                <a:latin typeface="Gill Sans"/>
                <a:cs typeface="Gill Sans"/>
              </a:rPr>
              <a:t>(Yeah, but it’s still really all just RDDs)</a:t>
            </a:r>
            <a:endParaRPr lang="en-US" sz="1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80001586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7" grpId="0"/>
      <p:bldP spid="29" grpId="0"/>
      <p:bldP spid="30" grpId="0"/>
    </p:bldLst>
  </p:timing>
</p:sld>
</file>

<file path=ppt/slides/slide6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161109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1685651" y="3362980"/>
            <a:ext cx="794283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Map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1219200" y="4277380"/>
            <a:ext cx="126539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Reduce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461813" y="2438400"/>
            <a:ext cx="1569660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PageRank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6236975" y="2438400"/>
            <a:ext cx="719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BFS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3763766" y="3352800"/>
            <a:ext cx="96575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PR/N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6218390" y="3352800"/>
            <a:ext cx="75693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d+1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3857041" y="4267200"/>
            <a:ext cx="77920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sum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6236975" y="4267200"/>
            <a:ext cx="719768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min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PageRank vs. BFS</a:t>
            </a:r>
          </a:p>
        </p:txBody>
      </p:sp>
    </p:spTree>
    <p:extLst>
      <p:ext uri="{BB962C8B-B14F-4D97-AF65-F5344CB8AC3E}">
        <p14:creationId xmlns:p14="http://schemas.microsoft.com/office/powerpoint/2010/main" val="7301479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267200" y="37274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67200" y="30416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7" name="Can 6"/>
          <p:cNvSpPr/>
          <p:nvPr/>
        </p:nvSpPr>
        <p:spPr bwMode="auto">
          <a:xfrm>
            <a:off x="4267200" y="1593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8" name="Can 7"/>
          <p:cNvSpPr/>
          <p:nvPr/>
        </p:nvSpPr>
        <p:spPr bwMode="auto">
          <a:xfrm>
            <a:off x="4267200" y="5022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9" name="Straight Arrow Connector 8"/>
          <p:cNvCxnSpPr>
            <a:stCxn id="7" idx="3"/>
            <a:endCxn id="6" idx="0"/>
          </p:cNvCxnSpPr>
          <p:nvPr/>
        </p:nvCxnSpPr>
        <p:spPr bwMode="auto">
          <a:xfrm>
            <a:off x="4838700" y="23558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2"/>
            <a:endCxn id="8" idx="1"/>
          </p:cNvCxnSpPr>
          <p:nvPr/>
        </p:nvCxnSpPr>
        <p:spPr bwMode="auto">
          <a:xfrm>
            <a:off x="4838700" y="43370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8" idx="3"/>
            <a:endCxn id="6" idx="0"/>
          </p:cNvCxnSpPr>
          <p:nvPr/>
        </p:nvCxnSpPr>
        <p:spPr bwMode="auto">
          <a:xfrm rot="5400000" flipH="1">
            <a:off x="3467100" y="4413250"/>
            <a:ext cx="2743200" cy="12700"/>
          </a:xfrm>
          <a:prstGeom prst="bentConnector5">
            <a:avLst>
              <a:gd name="adj1" fmla="val -17696"/>
              <a:gd name="adj2" fmla="val 14390520"/>
              <a:gd name="adj3" fmla="val 11509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2133600" y="39624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BFS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7472764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1" name="Elbow Connector 10"/>
          <p:cNvCxnSpPr>
            <a:stCxn id="23" idx="3"/>
            <a:endCxn id="14" idx="0"/>
          </p:cNvCxnSpPr>
          <p:nvPr/>
        </p:nvCxnSpPr>
        <p:spPr bwMode="auto">
          <a:xfrm rot="5400000" flipH="1">
            <a:off x="3848100" y="3200400"/>
            <a:ext cx="2438400" cy="1828800"/>
          </a:xfrm>
          <a:prstGeom prst="bentConnector5">
            <a:avLst>
              <a:gd name="adj1" fmla="val -33367"/>
              <a:gd name="adj2" fmla="val 212310"/>
              <a:gd name="adj3" fmla="val 115227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1219200" y="36576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3" name="Rectangle 12"/>
          <p:cNvSpPr>
            <a:spLocks noChangeArrowheads="1"/>
          </p:cNvSpPr>
          <p:nvPr/>
        </p:nvSpPr>
        <p:spPr bwMode="auto">
          <a:xfrm>
            <a:off x="3581400" y="35814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Rectangle 13"/>
          <p:cNvSpPr>
            <a:spLocks noChangeArrowheads="1"/>
          </p:cNvSpPr>
          <p:nvPr/>
        </p:nvSpPr>
        <p:spPr bwMode="auto">
          <a:xfrm>
            <a:off x="3581400" y="28956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15" name="Can 14"/>
          <p:cNvSpPr/>
          <p:nvPr/>
        </p:nvSpPr>
        <p:spPr bwMode="auto">
          <a:xfrm>
            <a:off x="3581400" y="15240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16" name="Can 15"/>
          <p:cNvSpPr/>
          <p:nvPr/>
        </p:nvSpPr>
        <p:spPr bwMode="auto">
          <a:xfrm>
            <a:off x="3581400" y="45720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17" name="Straight Arrow Connector 16"/>
          <p:cNvCxnSpPr>
            <a:stCxn id="15" idx="3"/>
            <a:endCxn id="14" idx="0"/>
          </p:cNvCxnSpPr>
          <p:nvPr/>
        </p:nvCxnSpPr>
        <p:spPr bwMode="auto">
          <a:xfrm>
            <a:off x="4152900" y="2286000"/>
            <a:ext cx="0" cy="6096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17"/>
          <p:cNvCxnSpPr>
            <a:stCxn id="13" idx="2"/>
            <a:endCxn id="16" idx="1"/>
          </p:cNvCxnSpPr>
          <p:nvPr/>
        </p:nvCxnSpPr>
        <p:spPr bwMode="auto">
          <a:xfrm>
            <a:off x="4152900" y="4191000"/>
            <a:ext cx="0" cy="3810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2" name="Rectangle 21"/>
          <p:cNvSpPr>
            <a:spLocks noChangeArrowheads="1"/>
          </p:cNvSpPr>
          <p:nvPr/>
        </p:nvSpPr>
        <p:spPr bwMode="auto">
          <a:xfrm>
            <a:off x="5410200" y="289560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23" name="Can 22"/>
          <p:cNvSpPr/>
          <p:nvPr/>
        </p:nvSpPr>
        <p:spPr bwMode="auto">
          <a:xfrm>
            <a:off x="5410200" y="457200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24" name="Straight Arrow Connector 23"/>
          <p:cNvCxnSpPr>
            <a:stCxn id="22" idx="2"/>
            <a:endCxn id="23" idx="1"/>
          </p:cNvCxnSpPr>
          <p:nvPr/>
        </p:nvCxnSpPr>
        <p:spPr bwMode="auto">
          <a:xfrm>
            <a:off x="5981700" y="3505200"/>
            <a:ext cx="0" cy="1066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Elbow Connector 24"/>
          <p:cNvCxnSpPr>
            <a:stCxn id="16" idx="3"/>
            <a:endCxn id="22" idx="0"/>
          </p:cNvCxnSpPr>
          <p:nvPr/>
        </p:nvCxnSpPr>
        <p:spPr bwMode="auto">
          <a:xfrm rot="5400000" flipH="1" flipV="1">
            <a:off x="3848100" y="3200400"/>
            <a:ext cx="2438400" cy="1828800"/>
          </a:xfrm>
          <a:prstGeom prst="bentConnector5">
            <a:avLst>
              <a:gd name="adj1" fmla="val -9375"/>
              <a:gd name="adj2" fmla="val 50000"/>
              <a:gd name="adj3" fmla="val 10937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PageRank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5706528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58154</TotalTime>
  <Words>1970</Words>
  <Application>Microsoft Macintosh PowerPoint</Application>
  <PresentationFormat>On-screen Show (4:3)</PresentationFormat>
  <Paragraphs>569</Paragraphs>
  <Slides>69</Slides>
  <Notes>10</Notes>
  <HiddenSlides>0</HiddenSlides>
  <MMClips>0</MMClips>
  <ScaleCrop>false</ScaleCrop>
  <HeadingPairs>
    <vt:vector size="8" baseType="variant">
      <vt:variant>
        <vt:lpstr>Fonts Used</vt:lpstr>
      </vt:variant>
      <vt:variant>
        <vt:i4>11</vt:i4>
      </vt:variant>
      <vt:variant>
        <vt:lpstr>Theme</vt:lpstr>
      </vt:variant>
      <vt:variant>
        <vt:i4>1</vt:i4>
      </vt:variant>
      <vt:variant>
        <vt:lpstr>Embedded OLE Servers</vt:lpstr>
      </vt:variant>
      <vt:variant>
        <vt:i4>1</vt:i4>
      </vt:variant>
      <vt:variant>
        <vt:lpstr>Slide Titles</vt:lpstr>
      </vt:variant>
      <vt:variant>
        <vt:i4>69</vt:i4>
      </vt:variant>
    </vt:vector>
  </HeadingPairs>
  <TitlesOfParts>
    <vt:vector size="82" baseType="lpstr">
      <vt:lpstr>Andale Mono</vt:lpstr>
      <vt:lpstr>Arial Black</vt:lpstr>
      <vt:lpstr>Calibri</vt:lpstr>
      <vt:lpstr>Gill Sans</vt:lpstr>
      <vt:lpstr>Symbol</vt:lpstr>
      <vt:lpstr>Vista Sans OT Reg</vt:lpstr>
      <vt:lpstr>Wingdings</vt:lpstr>
      <vt:lpstr>Zapf Dingbats</vt:lpstr>
      <vt:lpstr>ヒラギノ角ゴ ProN W3</vt:lpstr>
      <vt:lpstr>ヒラギノ角ゴ ProN W6</vt:lpstr>
      <vt:lpstr>Arial</vt:lpstr>
      <vt:lpstr>Default Design</vt:lpstr>
      <vt:lpstr>Worksheet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11800</cp:revision>
  <dcterms:created xsi:type="dcterms:W3CDTF">2012-08-31T06:36:49Z</dcterms:created>
  <dcterms:modified xsi:type="dcterms:W3CDTF">2017-03-21T03:09:29Z</dcterms:modified>
  <cp:category/>
</cp:coreProperties>
</file>